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5143500" type="screen16x9"/>
  <p:notesSz cx="6858000" cy="9144000"/>
  <p:embeddedFontLst>
    <p:embeddedFont>
      <p:font typeface="Barlow ExtraLight" panose="00000300000000000000" pitchFamily="2" charset="0"/>
      <p:regular r:id="rId11"/>
      <p:bold r:id="rId12"/>
      <p:italic r:id="rId13"/>
      <p:boldItalic r:id="rId14"/>
    </p:embeddedFont>
    <p:embeddedFont>
      <p:font typeface="Lato" panose="020F0502020204030203" pitchFamily="34" charset="0"/>
      <p:regular r:id="rId15"/>
      <p:bold r:id="rId16"/>
      <p:italic r:id="rId17"/>
      <p:boldItalic r:id="rId18"/>
    </p:embeddedFont>
    <p:embeddedFont>
      <p:font typeface="Lato Black" panose="020F0502020204030203" pitchFamily="34" charset="0"/>
      <p:bold r:id="rId19"/>
      <p:boldItalic r:id="rId20"/>
    </p:embeddedFont>
    <p:embeddedFont>
      <p:font typeface="Lato Light" panose="020F0502020204030203" pitchFamily="34" charset="0"/>
      <p:regular r:id="rId21"/>
      <p:bold r:id="rId22"/>
      <p:italic r:id="rId23"/>
      <p:boldItalic r:id="rId24"/>
    </p:embeddedFont>
    <p:embeddedFont>
      <p:font typeface="Poppins" panose="00000500000000000000"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3" d="100"/>
          <a:sy n="133" d="100"/>
        </p:scale>
        <p:origin x="90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font" Target="fonts/font18.fntdata"/><Relationship Id="rId10" Type="http://schemas.openxmlformats.org/officeDocument/2006/relationships/notesMaster" Target="notesMasters/notesMaster1.xml"/><Relationship Id="rId19" Type="http://schemas.openxmlformats.org/officeDocument/2006/relationships/font" Target="fonts/font9.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font" Target="fonts/font17.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dc.gov/nccdphp/dnpao/features/enhance-immunity/index_es.html#:~:text=Algunas%20formas%20adicionales%20en%20las,el%20consumo%20excesivo%20de%20alcoho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593a94fc42_2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 name="Google Shape;52;g2593a94fc42_2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2902610d31c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2902610d31c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902610d31c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g2902610d31c_0_1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
              <a:t>https://hospiten.com/noticias/post/6093/se-puede-resfriar-por-ir-descalzo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2902610d31c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g2902610d31c_0_1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90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s" sz="900" u="sng">
                <a:solidFill>
                  <a:srgbClr val="0097A7"/>
                </a:solidFill>
                <a:latin typeface="Lato"/>
                <a:ea typeface="Lato"/>
                <a:cs typeface="Lato"/>
                <a:sym typeface="Lato"/>
                <a:hlinkClick r:id="rId3">
                  <a:extLst>
                    <a:ext uri="{A12FA001-AC4F-418D-AE19-62706E023703}">
                      <ahyp:hlinkClr xmlns:ahyp="http://schemas.microsoft.com/office/drawing/2018/hyperlinkcolor" val="tx"/>
                    </a:ext>
                  </a:extLst>
                </a:hlinkClick>
              </a:rPr>
              <a:t>https://www.cdc.gov/nccdphp/dnpao/features/enhance-immunity/index_es.html#:~:text=Algunas%20formas%20adicionales%20en%20las,el%20consumo%20excesivo%20de%20alcohol</a:t>
            </a:r>
            <a:r>
              <a:rPr lang="es" sz="900">
                <a:solidFill>
                  <a:schemeClr val="dk1"/>
                </a:solidFill>
                <a:latin typeface="Lato"/>
                <a:ea typeface="Lato"/>
                <a:cs typeface="Lato"/>
                <a:sym typeface="Lato"/>
              </a:rPr>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902610d31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2902610d31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902610d31c_0_2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g2902610d31c_0_2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902610d31c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g2902610d31c_0_3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s"/>
              <a:t>https://www.lactoflora.es/alimentacion-y-probioticos-para-reforzar-las-defensas-de-los-mas-pequenos/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902610d31c_0_3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g2902610d31c_0_3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3"/>
        <p:cNvGrpSpPr/>
        <p:nvPr/>
      </p:nvGrpSpPr>
      <p:grpSpPr>
        <a:xfrm>
          <a:off x="0" y="0"/>
          <a:ext cx="0" cy="0"/>
          <a:chOff x="0" y="0"/>
          <a:chExt cx="0" cy="0"/>
        </a:xfrm>
      </p:grpSpPr>
      <p:sp>
        <p:nvSpPr>
          <p:cNvPr id="44" name="Google Shape;44;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5" name="Google Shape;45;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6" name="Google Shape;4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
        <p:nvSpPr>
          <p:cNvPr id="48" name="Google Shape;4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ortada Seccion">
  <p:cSld name="Portada Seccion">
    <p:spTree>
      <p:nvGrpSpPr>
        <p:cNvPr id="1" name="Shape 4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4" name="Google Shape;14;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7" name="Google Shape;17;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8" name="Google Shape;18;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
        <p:cNvGrpSpPr/>
        <p:nvPr/>
      </p:nvGrpSpPr>
      <p:grpSpPr>
        <a:xfrm>
          <a:off x="0" y="0"/>
          <a:ext cx="0" cy="0"/>
          <a:chOff x="0" y="0"/>
          <a:chExt cx="0" cy="0"/>
        </a:xfrm>
      </p:grpSpPr>
      <p:sp>
        <p:nvSpPr>
          <p:cNvPr id="20" name="Google Shape;20;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1" name="Google Shape;21;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2" name="Google Shape;22;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6" name="Google Shape;26;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9" name="Google Shape;29;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3" name="Google Shape;33;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4"/>
        <p:cNvGrpSpPr/>
        <p:nvPr/>
      </p:nvGrpSpPr>
      <p:grpSpPr>
        <a:xfrm>
          <a:off x="0" y="0"/>
          <a:ext cx="0" cy="0"/>
          <a:chOff x="0" y="0"/>
          <a:chExt cx="0" cy="0"/>
        </a:xfrm>
      </p:grpSpPr>
      <p:sp>
        <p:nvSpPr>
          <p:cNvPr id="35" name="Google Shape;35;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7" name="Google Shape;37;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8" name="Google Shape;38;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9" name="Google Shape;3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0"/>
        <p:cNvGrpSpPr/>
        <p:nvPr/>
      </p:nvGrpSpPr>
      <p:grpSpPr>
        <a:xfrm>
          <a:off x="0" y="0"/>
          <a:ext cx="0" cy="0"/>
          <a:chOff x="0" y="0"/>
          <a:chExt cx="0" cy="0"/>
        </a:xfrm>
      </p:grpSpPr>
      <p:sp>
        <p:nvSpPr>
          <p:cNvPr id="41" name="Google Shape;41;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2" name="Google Shape;42;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
        <p:cNvGrpSpPr/>
        <p:nvPr/>
      </p:nvGrpSpPr>
      <p:grpSpPr>
        <a:xfrm>
          <a:off x="0" y="0"/>
          <a:ext cx="0" cy="0"/>
          <a:chOff x="0" y="0"/>
          <a:chExt cx="0" cy="0"/>
        </a:xfrm>
      </p:grpSpPr>
      <p:sp>
        <p:nvSpPr>
          <p:cNvPr id="54" name="Google Shape;54;p14"/>
          <p:cNvSpPr/>
          <p:nvPr/>
        </p:nvSpPr>
        <p:spPr>
          <a:xfrm>
            <a:off x="-32419" y="0"/>
            <a:ext cx="9176400" cy="5143500"/>
          </a:xfrm>
          <a:prstGeom prst="rect">
            <a:avLst/>
          </a:prstGeom>
          <a:solidFill>
            <a:srgbClr val="0097A7"/>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55" name="Google Shape;55;p14"/>
          <p:cNvSpPr txBox="1"/>
          <p:nvPr/>
        </p:nvSpPr>
        <p:spPr>
          <a:xfrm>
            <a:off x="587926" y="2934544"/>
            <a:ext cx="238500" cy="762000"/>
          </a:xfrm>
          <a:prstGeom prst="rect">
            <a:avLst/>
          </a:prstGeom>
          <a:noFill/>
          <a:ln>
            <a:noFill/>
          </a:ln>
        </p:spPr>
        <p:txBody>
          <a:bodyPr spcFirstLastPara="1" wrap="square" lIns="68575" tIns="34275" rIns="68575" bIns="34275" anchor="t" anchorCtr="0">
            <a:spAutoFit/>
          </a:bodyPr>
          <a:lstStyle/>
          <a:p>
            <a:pPr marL="0" marR="0" lvl="0" indent="0" algn="l" rtl="0">
              <a:lnSpc>
                <a:spcPct val="115000"/>
              </a:lnSpc>
              <a:spcBef>
                <a:spcPts val="0"/>
              </a:spcBef>
              <a:spcAft>
                <a:spcPts val="0"/>
              </a:spcAft>
              <a:buClr>
                <a:srgbClr val="000000"/>
              </a:buClr>
              <a:buSzPts val="4500"/>
              <a:buFont typeface="Arial"/>
              <a:buNone/>
            </a:pPr>
            <a:endParaRPr sz="4500" b="0" i="0" u="none" strike="noStrike" cap="none">
              <a:solidFill>
                <a:srgbClr val="FFFFFF"/>
              </a:solidFill>
              <a:latin typeface="Barlow ExtraLight"/>
              <a:ea typeface="Barlow ExtraLight"/>
              <a:cs typeface="Barlow ExtraLight"/>
              <a:sym typeface="Barlow ExtraLight"/>
            </a:endParaRPr>
          </a:p>
        </p:txBody>
      </p:sp>
      <p:cxnSp>
        <p:nvCxnSpPr>
          <p:cNvPr id="56" name="Google Shape;56;p14"/>
          <p:cNvCxnSpPr/>
          <p:nvPr/>
        </p:nvCxnSpPr>
        <p:spPr>
          <a:xfrm>
            <a:off x="663319" y="3718988"/>
            <a:ext cx="413400" cy="0"/>
          </a:xfrm>
          <a:prstGeom prst="straightConnector1">
            <a:avLst/>
          </a:prstGeom>
          <a:noFill/>
          <a:ln w="19050" cap="flat" cmpd="sng">
            <a:solidFill>
              <a:srgbClr val="FFFFFF"/>
            </a:solidFill>
            <a:prstDash val="solid"/>
            <a:round/>
            <a:headEnd type="none" w="sm" len="sm"/>
            <a:tailEnd type="none" w="sm" len="sm"/>
          </a:ln>
        </p:spPr>
      </p:cxnSp>
      <p:sp>
        <p:nvSpPr>
          <p:cNvPr id="57" name="Google Shape;57;p14"/>
          <p:cNvSpPr txBox="1"/>
          <p:nvPr/>
        </p:nvSpPr>
        <p:spPr>
          <a:xfrm>
            <a:off x="663325" y="1586324"/>
            <a:ext cx="4293300" cy="1753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Clr>
                <a:schemeClr val="dk1"/>
              </a:buClr>
              <a:buSzPts val="1100"/>
              <a:buFont typeface="Arial"/>
              <a:buNone/>
            </a:pPr>
            <a:r>
              <a:rPr lang="es" sz="3400" dirty="0">
                <a:solidFill>
                  <a:srgbClr val="FFFFFF"/>
                </a:solidFill>
                <a:latin typeface="Lato Black"/>
                <a:ea typeface="Lato Black"/>
                <a:cs typeface="Lato Black"/>
                <a:sym typeface="Lato Black"/>
              </a:rPr>
              <a:t>KIT CONTENIDOS</a:t>
            </a:r>
            <a:endParaRPr sz="3400" dirty="0">
              <a:solidFill>
                <a:srgbClr val="FFFFFF"/>
              </a:solidFill>
              <a:latin typeface="Lato Black"/>
              <a:ea typeface="Lato Black"/>
              <a:cs typeface="Lato Black"/>
              <a:sym typeface="Lato Black"/>
            </a:endParaRPr>
          </a:p>
          <a:p>
            <a:pPr marL="0" lvl="0" indent="0" algn="l" rtl="0">
              <a:lnSpc>
                <a:spcPct val="115000"/>
              </a:lnSpc>
              <a:spcBef>
                <a:spcPts val="0"/>
              </a:spcBef>
              <a:spcAft>
                <a:spcPts val="0"/>
              </a:spcAft>
              <a:buClr>
                <a:schemeClr val="dk1"/>
              </a:buClr>
              <a:buSzPts val="1100"/>
              <a:buFont typeface="Arial"/>
              <a:buNone/>
            </a:pPr>
            <a:r>
              <a:rPr lang="es" sz="3400" dirty="0">
                <a:solidFill>
                  <a:srgbClr val="FFFFFF"/>
                </a:solidFill>
                <a:latin typeface="Lato"/>
                <a:ea typeface="Lato"/>
                <a:cs typeface="Lato"/>
                <a:sym typeface="Lato"/>
              </a:rPr>
              <a:t>FARMACIAS</a:t>
            </a:r>
            <a:endParaRPr sz="3400" dirty="0">
              <a:solidFill>
                <a:srgbClr val="FFFFFF"/>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s-ES" sz="3400" dirty="0">
                <a:solidFill>
                  <a:srgbClr val="FFFFFF"/>
                </a:solidFill>
                <a:latin typeface="Lato Light"/>
                <a:ea typeface="Lato Light"/>
                <a:cs typeface="Lato Light"/>
                <a:sym typeface="Lato Light"/>
              </a:rPr>
              <a:t>Noviembre</a:t>
            </a:r>
            <a:endParaRPr sz="3400" dirty="0">
              <a:solidFill>
                <a:srgbClr val="FFFFFF"/>
              </a:solidFill>
              <a:latin typeface="Lato Light"/>
              <a:ea typeface="Lato Light"/>
              <a:cs typeface="Lato Light"/>
              <a:sym typeface="Lato Light"/>
            </a:endParaRPr>
          </a:p>
          <a:p>
            <a:pPr marL="0" lvl="0" indent="0" algn="l" rtl="0">
              <a:lnSpc>
                <a:spcPct val="115000"/>
              </a:lnSpc>
              <a:spcBef>
                <a:spcPts val="0"/>
              </a:spcBef>
              <a:spcAft>
                <a:spcPts val="0"/>
              </a:spcAft>
              <a:buClr>
                <a:schemeClr val="dk1"/>
              </a:buClr>
              <a:buSzPts val="1100"/>
              <a:buFont typeface="Arial"/>
              <a:buNone/>
            </a:pPr>
            <a:endParaRPr sz="3400" dirty="0">
              <a:solidFill>
                <a:srgbClr val="FFFFFF"/>
              </a:solidFill>
              <a:latin typeface="Lato"/>
              <a:ea typeface="Lato"/>
              <a:cs typeface="Lato"/>
              <a:sym typeface="Lato"/>
            </a:endParaRPr>
          </a:p>
          <a:p>
            <a:pPr marL="0" marR="0" lvl="0" indent="0" algn="l" rtl="0">
              <a:lnSpc>
                <a:spcPct val="100000"/>
              </a:lnSpc>
              <a:spcBef>
                <a:spcPts val="0"/>
              </a:spcBef>
              <a:spcAft>
                <a:spcPts val="0"/>
              </a:spcAft>
              <a:buClr>
                <a:srgbClr val="000000"/>
              </a:buClr>
              <a:buSzPts val="3000"/>
              <a:buFont typeface="Arial"/>
              <a:buNone/>
            </a:pPr>
            <a:endParaRPr sz="3000" dirty="0">
              <a:solidFill>
                <a:schemeClr val="lt1"/>
              </a:solidFill>
              <a:latin typeface="Lato"/>
              <a:ea typeface="Lato"/>
              <a:cs typeface="Lato"/>
              <a:sym typeface="Lato"/>
            </a:endParaRPr>
          </a:p>
        </p:txBody>
      </p:sp>
      <p:pic>
        <p:nvPicPr>
          <p:cNvPr id="3" name="Imagen 2" descr="Dibujo con letras&#10;&#10;Descripción generada automáticamente con confianza media">
            <a:extLst>
              <a:ext uri="{FF2B5EF4-FFF2-40B4-BE49-F238E27FC236}">
                <a16:creationId xmlns:a16="http://schemas.microsoft.com/office/drawing/2014/main" id="{F0BC0339-48D7-DC29-A338-ABB73791CB73}"/>
              </a:ext>
            </a:extLst>
          </p:cNvPr>
          <p:cNvPicPr>
            <a:picLocks noChangeAspect="1"/>
          </p:cNvPicPr>
          <p:nvPr/>
        </p:nvPicPr>
        <p:blipFill>
          <a:blip r:embed="rId3"/>
          <a:stretch>
            <a:fillRect/>
          </a:stretch>
        </p:blipFill>
        <p:spPr>
          <a:xfrm>
            <a:off x="663319" y="3955418"/>
            <a:ext cx="2447017" cy="54458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62"/>
        <p:cNvGrpSpPr/>
        <p:nvPr/>
      </p:nvGrpSpPr>
      <p:grpSpPr>
        <a:xfrm>
          <a:off x="0" y="0"/>
          <a:ext cx="0" cy="0"/>
          <a:chOff x="0" y="0"/>
          <a:chExt cx="0" cy="0"/>
        </a:xfrm>
      </p:grpSpPr>
      <p:sp>
        <p:nvSpPr>
          <p:cNvPr id="63" name="Google Shape;63;p15"/>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64" name="Google Shape;64;p15"/>
          <p:cNvSpPr txBox="1"/>
          <p:nvPr/>
        </p:nvSpPr>
        <p:spPr>
          <a:xfrm>
            <a:off x="394243" y="888301"/>
            <a:ext cx="4261500" cy="267070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Copy </a:t>
            </a:r>
            <a:endParaRPr sz="900" dirty="0">
              <a:solidFill>
                <a:srgbClr val="666666"/>
              </a:solidFill>
              <a:latin typeface="Poppins"/>
              <a:ea typeface="Poppins"/>
              <a:cs typeface="Poppins"/>
              <a:sym typeface="Poppins"/>
            </a:endParaRPr>
          </a:p>
          <a:p>
            <a:pPr marL="0" marR="0" lvl="0" indent="0" algn="l" rtl="0">
              <a:lnSpc>
                <a:spcPct val="115000"/>
              </a:lnSpc>
              <a:spcBef>
                <a:spcPts val="0"/>
              </a:spcBef>
              <a:spcAft>
                <a:spcPts val="0"/>
              </a:spcAft>
              <a:buClr>
                <a:schemeClr val="dk1"/>
              </a:buClr>
              <a:buSzPts val="1100"/>
              <a:buFont typeface="Arial"/>
              <a:buNone/>
            </a:pPr>
            <a:endParaRPr sz="8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Las defensas que protegen nuestro cuerpo se pueden debilitar por diversos factores: </a:t>
            </a:r>
          </a:p>
          <a:p>
            <a:pPr rtl="0">
              <a:spcBef>
                <a:spcPts val="0"/>
              </a:spcBef>
              <a:spcAft>
                <a:spcPts val="0"/>
              </a:spcAft>
            </a:pPr>
            <a:r>
              <a:rPr lang="es-ES" sz="1000" dirty="0">
                <a:solidFill>
                  <a:schemeClr val="dk1"/>
                </a:solidFill>
                <a:latin typeface="Lato"/>
                <a:ea typeface="Lato"/>
                <a:cs typeface="Lato"/>
              </a:rPr>
              <a:t>🍟Llevar una mala alimentación</a:t>
            </a:r>
          </a:p>
          <a:p>
            <a:pPr rtl="0">
              <a:spcBef>
                <a:spcPts val="0"/>
              </a:spcBef>
              <a:spcAft>
                <a:spcPts val="0"/>
              </a:spcAft>
            </a:pPr>
            <a:r>
              <a:rPr lang="es-ES" sz="1000" dirty="0">
                <a:solidFill>
                  <a:schemeClr val="dk1"/>
                </a:solidFill>
                <a:latin typeface="Lato"/>
                <a:ea typeface="Lato"/>
                <a:cs typeface="Lato"/>
              </a:rPr>
              <a:t>🥶 Cambios frecuentes de temperatura</a:t>
            </a:r>
          </a:p>
          <a:p>
            <a:pPr rtl="0">
              <a:spcBef>
                <a:spcPts val="0"/>
              </a:spcBef>
              <a:spcAft>
                <a:spcPts val="0"/>
              </a:spcAft>
            </a:pPr>
            <a:r>
              <a:rPr lang="es-ES" sz="1000" dirty="0">
                <a:solidFill>
                  <a:schemeClr val="dk1"/>
                </a:solidFill>
                <a:latin typeface="Lato"/>
                <a:ea typeface="Lato"/>
                <a:cs typeface="Lato"/>
              </a:rPr>
              <a:t>🤯 Estrés</a:t>
            </a:r>
          </a:p>
          <a:p>
            <a:pPr rtl="0">
              <a:spcBef>
                <a:spcPts val="0"/>
              </a:spcBef>
              <a:spcAft>
                <a:spcPts val="0"/>
              </a:spcAft>
            </a:pPr>
            <a:r>
              <a:rPr lang="es-ES" sz="1000" dirty="0">
                <a:solidFill>
                  <a:schemeClr val="dk1"/>
                </a:solidFill>
                <a:latin typeface="Lato"/>
                <a:ea typeface="Lato"/>
                <a:cs typeface="Lato"/>
              </a:rPr>
              <a:t>🦠 Alteraciones en la microbiota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Protege tu microbiota y equilibra tu ecosistema con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Inmunitario adultos. Encuéntralo en tu farmacia más cercana💙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#SistemaInmunitario  #Equilibratumundo</a:t>
            </a:r>
          </a:p>
          <a:p>
            <a:br>
              <a:rPr lang="es-ES" sz="1050" dirty="0"/>
            </a:br>
            <a:endParaRPr sz="1000" dirty="0">
              <a:solidFill>
                <a:schemeClr val="dk1"/>
              </a:solidFill>
              <a:latin typeface="Lato"/>
              <a:ea typeface="Lato"/>
              <a:cs typeface="Lato"/>
              <a:sym typeface="Lato"/>
            </a:endParaRPr>
          </a:p>
          <a:p>
            <a:pPr marL="0" lvl="0" indent="0" algn="l" rtl="0">
              <a:lnSpc>
                <a:spcPct val="115000"/>
              </a:lnSpc>
              <a:spcBef>
                <a:spcPts val="0"/>
              </a:spcBef>
              <a:spcAft>
                <a:spcPts val="0"/>
              </a:spcAft>
              <a:buNone/>
            </a:pPr>
            <a:endParaRPr sz="1000" dirty="0">
              <a:solidFill>
                <a:schemeClr val="dk1"/>
              </a:solidFill>
              <a:latin typeface="Lato"/>
              <a:ea typeface="Lato"/>
              <a:cs typeface="Lato"/>
              <a:sym typeface="Lato"/>
            </a:endParaRPr>
          </a:p>
        </p:txBody>
      </p:sp>
      <p:sp>
        <p:nvSpPr>
          <p:cNvPr id="65" name="Google Shape;65;p15"/>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66" name="Google Shape;66;p15"/>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15"/>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15"/>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15"/>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p15"/>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71" name="Google Shape;71;p15"/>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15"/>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15"/>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15"/>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15"/>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26" name="Picture 2">
            <a:extLst>
              <a:ext uri="{FF2B5EF4-FFF2-40B4-BE49-F238E27FC236}">
                <a16:creationId xmlns:a16="http://schemas.microsoft.com/office/drawing/2014/main" id="{7AC6D5FE-ECAF-7227-415E-B947F058D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915" y="950170"/>
            <a:ext cx="2902936" cy="2900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80"/>
        <p:cNvGrpSpPr/>
        <p:nvPr/>
      </p:nvGrpSpPr>
      <p:grpSpPr>
        <a:xfrm>
          <a:off x="0" y="0"/>
          <a:ext cx="0" cy="0"/>
          <a:chOff x="0" y="0"/>
          <a:chExt cx="0" cy="0"/>
        </a:xfrm>
      </p:grpSpPr>
      <p:sp>
        <p:nvSpPr>
          <p:cNvPr id="81" name="Google Shape;81;p16"/>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83" name="Google Shape;83;p16"/>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84" name="Google Shape;84;p16"/>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16"/>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16"/>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16"/>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16"/>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89" name="Google Shape;89;p16"/>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16"/>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16"/>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p16"/>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16"/>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050" name="Picture 2">
            <a:extLst>
              <a:ext uri="{FF2B5EF4-FFF2-40B4-BE49-F238E27FC236}">
                <a16:creationId xmlns:a16="http://schemas.microsoft.com/office/drawing/2014/main" id="{B7E71352-4FDE-A990-BBC6-7BB8E9B658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406" y="1043345"/>
            <a:ext cx="2781337" cy="2781337"/>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536B59AB-B9C8-7458-145A-99C4826E8204}"/>
              </a:ext>
            </a:extLst>
          </p:cNvPr>
          <p:cNvSpPr txBox="1"/>
          <p:nvPr/>
        </p:nvSpPr>
        <p:spPr>
          <a:xfrm>
            <a:off x="343206" y="981546"/>
            <a:ext cx="4572000" cy="3293209"/>
          </a:xfrm>
          <a:prstGeom prst="rect">
            <a:avLst/>
          </a:prstGeom>
          <a:noFill/>
        </p:spPr>
        <p:txBody>
          <a:bodyPr wrap="square">
            <a:spAutoFit/>
          </a:bodyPr>
          <a:lstStyle/>
          <a:p>
            <a:pPr rtl="0">
              <a:spcBef>
                <a:spcPts val="0"/>
              </a:spcBef>
              <a:spcAft>
                <a:spcPts val="0"/>
              </a:spcAft>
            </a:pPr>
            <a:r>
              <a:rPr lang="es" sz="1000" b="1" dirty="0">
                <a:latin typeface="Lato"/>
                <a:ea typeface="Lato"/>
                <a:cs typeface="Lato"/>
                <a:sym typeface="Lato"/>
              </a:rPr>
              <a:t>Copy</a:t>
            </a:r>
          </a:p>
          <a:p>
            <a:pPr rtl="0">
              <a:spcBef>
                <a:spcPts val="0"/>
              </a:spcBef>
              <a:spcAft>
                <a:spcPts val="0"/>
              </a:spcAft>
            </a:pPr>
            <a:endParaRPr lang="es-ES" sz="1000" dirty="0">
              <a:solidFill>
                <a:schemeClr val="dk1"/>
              </a:solidFill>
              <a:latin typeface="Lato"/>
              <a:ea typeface="Lato"/>
              <a:cs typeface="Lato"/>
            </a:endParaRPr>
          </a:p>
          <a:p>
            <a:pPr rtl="0">
              <a:spcBef>
                <a:spcPts val="0"/>
              </a:spcBef>
              <a:spcAft>
                <a:spcPts val="0"/>
              </a:spcAft>
            </a:pPr>
            <a:r>
              <a:rPr lang="es-ES" sz="1000" dirty="0">
                <a:solidFill>
                  <a:schemeClr val="dk1"/>
                </a:solidFill>
                <a:latin typeface="Lato"/>
                <a:ea typeface="Lato"/>
                <a:cs typeface="Lato"/>
              </a:rPr>
              <a:t>La microbiota intestinal puede ser una gran aliada cuando se trata de controlar la diabetes, ya que muchas afecciones metabólicas se relacionan con una alteración en la composición de la microbiota intestinal.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Si padeces esta afección, es posible mantenerla bajo control con estos </a:t>
            </a:r>
            <a:r>
              <a:rPr lang="es-ES" sz="1000" dirty="0" err="1">
                <a:solidFill>
                  <a:schemeClr val="dk1"/>
                </a:solidFill>
                <a:latin typeface="Lato"/>
                <a:ea typeface="Lato"/>
                <a:cs typeface="Lato"/>
              </a:rPr>
              <a:t>tips</a:t>
            </a:r>
            <a:r>
              <a:rPr lang="es-ES" sz="1000" dirty="0">
                <a:solidFill>
                  <a:schemeClr val="dk1"/>
                </a:solidFill>
                <a:latin typeface="Lato"/>
                <a:ea typeface="Lato"/>
                <a:cs typeface="Lato"/>
              </a:rPr>
              <a:t>:</a:t>
            </a:r>
          </a:p>
          <a:p>
            <a:pPr rtl="0">
              <a:spcBef>
                <a:spcPts val="0"/>
              </a:spcBef>
              <a:spcAft>
                <a:spcPts val="0"/>
              </a:spcAft>
            </a:pPr>
            <a:r>
              <a:rPr lang="es-ES" sz="1000" dirty="0">
                <a:solidFill>
                  <a:schemeClr val="dk1"/>
                </a:solidFill>
                <a:latin typeface="Lato"/>
                <a:ea typeface="Lato"/>
                <a:cs typeface="Lato"/>
              </a:rPr>
              <a:t>🥝 Tómate en serio tu alimentación.</a:t>
            </a:r>
          </a:p>
          <a:p>
            <a:pPr rtl="0">
              <a:spcBef>
                <a:spcPts val="0"/>
              </a:spcBef>
              <a:spcAft>
                <a:spcPts val="0"/>
              </a:spcAft>
            </a:pPr>
            <a:r>
              <a:rPr lang="es-ES" sz="1000" dirty="0">
                <a:solidFill>
                  <a:schemeClr val="dk1"/>
                </a:solidFill>
                <a:latin typeface="Lato"/>
                <a:ea typeface="Lato"/>
                <a:cs typeface="Lato"/>
              </a:rPr>
              <a:t>🏃‍♀️ Mantente activo cada día de la semana, aunque solo sea salir a pasear media hora después de las comidas. </a:t>
            </a:r>
          </a:p>
          <a:p>
            <a:pPr rtl="0">
              <a:spcBef>
                <a:spcPts val="0"/>
              </a:spcBef>
              <a:spcAft>
                <a:spcPts val="0"/>
              </a:spcAft>
            </a:pPr>
            <a:r>
              <a:rPr lang="es-ES" sz="1000" dirty="0">
                <a:solidFill>
                  <a:schemeClr val="dk1"/>
                </a:solidFill>
                <a:latin typeface="Lato"/>
                <a:ea typeface="Lato"/>
                <a:cs typeface="Lato"/>
              </a:rPr>
              <a:t>🩸Comprueba tus niveles de azúcar en sangre cada día.</a:t>
            </a:r>
          </a:p>
          <a:p>
            <a:pPr rtl="0">
              <a:spcBef>
                <a:spcPts val="0"/>
              </a:spcBef>
              <a:spcAft>
                <a:spcPts val="0"/>
              </a:spcAft>
            </a:pPr>
            <a:r>
              <a:rPr lang="es-ES" sz="1000" dirty="0">
                <a:solidFill>
                  <a:schemeClr val="dk1"/>
                </a:solidFill>
                <a:latin typeface="Lato"/>
                <a:ea typeface="Lato"/>
                <a:cs typeface="Lato"/>
              </a:rPr>
              <a:t>💙 Ayuda a tu microbiota intestinal con probióticos específicos como los de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Descubre más sobre cómo mantener controlada tu diabetes en nuestro blog (link en la bio)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#Probióticos</a:t>
            </a:r>
          </a:p>
          <a:p>
            <a:br>
              <a:rPr lang="es-ES" dirty="0"/>
            </a:br>
            <a:endParaRPr lang="es-E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98"/>
        <p:cNvGrpSpPr/>
        <p:nvPr/>
      </p:nvGrpSpPr>
      <p:grpSpPr>
        <a:xfrm>
          <a:off x="0" y="0"/>
          <a:ext cx="0" cy="0"/>
          <a:chOff x="0" y="0"/>
          <a:chExt cx="0" cy="0"/>
        </a:xfrm>
      </p:grpSpPr>
      <p:sp>
        <p:nvSpPr>
          <p:cNvPr id="99" name="Google Shape;99;p17"/>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100" name="Google Shape;100;p17"/>
          <p:cNvSpPr txBox="1"/>
          <p:nvPr/>
        </p:nvSpPr>
        <p:spPr>
          <a:xfrm>
            <a:off x="439000" y="1050000"/>
            <a:ext cx="3708900" cy="2049762"/>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Copy </a:t>
            </a:r>
            <a:endParaRPr sz="900" dirty="0">
              <a:solidFill>
                <a:srgbClr val="666666"/>
              </a:solidFill>
              <a:latin typeface="Poppins"/>
              <a:ea typeface="Poppins"/>
              <a:cs typeface="Poppins"/>
              <a:sym typeface="Poppins"/>
            </a:endParaRPr>
          </a:p>
          <a:p>
            <a:pPr marL="0" marR="0" lvl="0" indent="0" algn="l" rtl="0">
              <a:lnSpc>
                <a:spcPct val="115000"/>
              </a:lnSpc>
              <a:spcBef>
                <a:spcPts val="0"/>
              </a:spcBef>
              <a:spcAft>
                <a:spcPts val="0"/>
              </a:spcAft>
              <a:buClr>
                <a:schemeClr val="dk1"/>
              </a:buClr>
              <a:buSzPts val="1100"/>
              <a:buFont typeface="Arial"/>
              <a:buNone/>
            </a:pPr>
            <a:endParaRPr sz="9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Si estás pasando por un proceso en el que notas desequilibrios en tu microbiota intestinal, 1 frasco al día durante 2 semanas de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intestinal, podrá ayudarte a mantener tu microbiota equilibrada.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Encuentra toda la </a:t>
            </a:r>
            <a:r>
              <a:rPr lang="es-ES" sz="1000" dirty="0" err="1">
                <a:solidFill>
                  <a:schemeClr val="dk1"/>
                </a:solidFill>
                <a:latin typeface="Lato"/>
                <a:ea typeface="Lato"/>
                <a:cs typeface="Lato"/>
              </a:rPr>
              <a:t>info</a:t>
            </a:r>
            <a:r>
              <a:rPr lang="es-ES" sz="1000" dirty="0">
                <a:solidFill>
                  <a:schemeClr val="dk1"/>
                </a:solidFill>
                <a:latin typeface="Lato"/>
                <a:ea typeface="Lato"/>
                <a:cs typeface="Lato"/>
              </a:rPr>
              <a:t> en nuestra web (link en la bio)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#Equilibratumundo</a:t>
            </a:r>
          </a:p>
          <a:p>
            <a:br>
              <a:rPr lang="es-ES" sz="1050" dirty="0"/>
            </a:br>
            <a:endParaRPr sz="1000" dirty="0">
              <a:solidFill>
                <a:schemeClr val="dk1"/>
              </a:solidFill>
              <a:latin typeface="Lato"/>
              <a:ea typeface="Lato"/>
              <a:cs typeface="Lato"/>
              <a:sym typeface="Lato"/>
            </a:endParaRPr>
          </a:p>
        </p:txBody>
      </p:sp>
      <p:sp>
        <p:nvSpPr>
          <p:cNvPr id="101" name="Google Shape;101;p17"/>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102" name="Google Shape;102;p17"/>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7"/>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17"/>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17"/>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17"/>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107" name="Google Shape;107;p17"/>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17"/>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7"/>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7"/>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17"/>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074" name="Picture 2">
            <a:extLst>
              <a:ext uri="{FF2B5EF4-FFF2-40B4-BE49-F238E27FC236}">
                <a16:creationId xmlns:a16="http://schemas.microsoft.com/office/drawing/2014/main" id="{50F82222-4418-B062-26A3-6ECBDA4FD1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6037" y="947468"/>
            <a:ext cx="2962076" cy="29648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116"/>
        <p:cNvGrpSpPr/>
        <p:nvPr/>
      </p:nvGrpSpPr>
      <p:grpSpPr>
        <a:xfrm>
          <a:off x="0" y="0"/>
          <a:ext cx="0" cy="0"/>
          <a:chOff x="0" y="0"/>
          <a:chExt cx="0" cy="0"/>
        </a:xfrm>
      </p:grpSpPr>
      <p:sp>
        <p:nvSpPr>
          <p:cNvPr id="117" name="Google Shape;117;p18"/>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118" name="Google Shape;118;p18"/>
          <p:cNvSpPr txBox="1"/>
          <p:nvPr/>
        </p:nvSpPr>
        <p:spPr>
          <a:xfrm>
            <a:off x="663375" y="1050000"/>
            <a:ext cx="4163100" cy="2536818"/>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Copy </a:t>
            </a:r>
            <a:endParaRPr sz="900" dirty="0">
              <a:solidFill>
                <a:srgbClr val="666666"/>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Los cambios hormonales producidos durante el embarazo pueden afectar a tu sistema inmunológico 🤰Y en este periodo, tus defensas son más importantes que nunca.</a:t>
            </a:r>
          </a:p>
          <a:p>
            <a:pPr rtl="0">
              <a:spcBef>
                <a:spcPts val="0"/>
              </a:spcBef>
              <a:spcAft>
                <a:spcPts val="0"/>
              </a:spcAft>
            </a:pPr>
            <a:r>
              <a:rPr lang="es-ES" sz="1000" dirty="0">
                <a:solidFill>
                  <a:schemeClr val="dk1"/>
                </a:solidFill>
                <a:latin typeface="Lato"/>
                <a:ea typeface="Lato"/>
                <a:cs typeface="Lato"/>
              </a:rPr>
              <a:t> </a:t>
            </a:r>
          </a:p>
          <a:p>
            <a:pPr rtl="0">
              <a:spcBef>
                <a:spcPts val="0"/>
              </a:spcBef>
              <a:spcAft>
                <a:spcPts val="0"/>
              </a:spcAft>
            </a:pPr>
            <a:r>
              <a:rPr lang="es-ES" sz="1000" dirty="0">
                <a:solidFill>
                  <a:schemeClr val="dk1"/>
                </a:solidFill>
                <a:latin typeface="Lato"/>
                <a:ea typeface="Lato"/>
                <a:cs typeface="Lato"/>
              </a:rPr>
              <a:t>Una dieta equilibrada, practicar ejercicio y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inmunitario adultos, con probióticos, vitaminas (B9, B6, B12, D3 y C) y minerales, te ayudarán a fortalecer tu sistema inmunitario.</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Encuéntralo en tu farmacia más cercana💙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#SistemaInmune #Embarazo  #Equilibratumundo</a:t>
            </a:r>
          </a:p>
          <a:p>
            <a:br>
              <a:rPr lang="es-ES" sz="1100" dirty="0"/>
            </a:br>
            <a:endParaRPr sz="1000" dirty="0">
              <a:solidFill>
                <a:schemeClr val="dk1"/>
              </a:solidFill>
              <a:latin typeface="Poppins"/>
              <a:ea typeface="Poppins"/>
              <a:cs typeface="Poppins"/>
              <a:sym typeface="Poppins"/>
            </a:endParaRPr>
          </a:p>
        </p:txBody>
      </p:sp>
      <p:sp>
        <p:nvSpPr>
          <p:cNvPr id="119" name="Google Shape;119;p18"/>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120" name="Google Shape;120;p18"/>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8"/>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8"/>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18"/>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125" name="Google Shape;125;p18"/>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18"/>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8"/>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18"/>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18"/>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098" name="Picture 2">
            <a:extLst>
              <a:ext uri="{FF2B5EF4-FFF2-40B4-BE49-F238E27FC236}">
                <a16:creationId xmlns:a16="http://schemas.microsoft.com/office/drawing/2014/main" id="{C02BDB22-F636-8598-9856-222674FBB7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6688" y="959124"/>
            <a:ext cx="3040774" cy="30407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134"/>
        <p:cNvGrpSpPr/>
        <p:nvPr/>
      </p:nvGrpSpPr>
      <p:grpSpPr>
        <a:xfrm>
          <a:off x="0" y="0"/>
          <a:ext cx="0" cy="0"/>
          <a:chOff x="0" y="0"/>
          <a:chExt cx="0" cy="0"/>
        </a:xfrm>
      </p:grpSpPr>
      <p:sp>
        <p:nvSpPr>
          <p:cNvPr id="135" name="Google Shape;135;p19"/>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136" name="Google Shape;136;p19"/>
          <p:cNvSpPr txBox="1"/>
          <p:nvPr/>
        </p:nvSpPr>
        <p:spPr>
          <a:xfrm>
            <a:off x="341200" y="1050000"/>
            <a:ext cx="4338300" cy="2406013"/>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Instagram</a:t>
            </a:r>
            <a:r>
              <a:rPr lang="es" sz="900" b="1" dirty="0">
                <a:latin typeface="Poppins"/>
                <a:ea typeface="Poppins"/>
                <a:cs typeface="Poppins"/>
                <a:sym typeface="Poppins"/>
              </a:rPr>
              <a:t> </a:t>
            </a:r>
            <a:endParaRPr sz="900" dirty="0">
              <a:solidFill>
                <a:srgbClr val="666666"/>
              </a:solidFill>
              <a:latin typeface="Poppins"/>
              <a:ea typeface="Poppins"/>
              <a:cs typeface="Poppins"/>
              <a:sym typeface="Poppins"/>
            </a:endParaRPr>
          </a:p>
          <a:p>
            <a:pPr marL="0" marR="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Vitaminas B1, B2, B3, B5, B6, B9, B12, jengibre, prebióticos, probióticos… ¿qué más se puede pedir? Pues sabor a fresa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Cuida y equilibra la microbiota intestinal de los más peques con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intestinal infantil.</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Encuéntralo en tu farmacia más cercana💙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#Equilibratumundo </a:t>
            </a:r>
          </a:p>
          <a:p>
            <a:br>
              <a:rPr lang="es-ES" sz="1100" dirty="0"/>
            </a:br>
            <a:endParaRPr sz="1000" dirty="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p:txBody>
      </p:sp>
      <p:sp>
        <p:nvSpPr>
          <p:cNvPr id="137" name="Google Shape;137;p19"/>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138" name="Google Shape;138;p19"/>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19"/>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19"/>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19"/>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19"/>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143" name="Google Shape;143;p19"/>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19"/>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9"/>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19"/>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19"/>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122" name="Picture 2">
            <a:extLst>
              <a:ext uri="{FF2B5EF4-FFF2-40B4-BE49-F238E27FC236}">
                <a16:creationId xmlns:a16="http://schemas.microsoft.com/office/drawing/2014/main" id="{6C4DCD6C-563D-0718-3DE4-4510853C8C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9796" y="983843"/>
            <a:ext cx="2953650" cy="2953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152"/>
        <p:cNvGrpSpPr/>
        <p:nvPr/>
      </p:nvGrpSpPr>
      <p:grpSpPr>
        <a:xfrm>
          <a:off x="0" y="0"/>
          <a:ext cx="0" cy="0"/>
          <a:chOff x="0" y="0"/>
          <a:chExt cx="0" cy="0"/>
        </a:xfrm>
      </p:grpSpPr>
      <p:sp>
        <p:nvSpPr>
          <p:cNvPr id="153" name="Google Shape;153;p20"/>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154" name="Google Shape;154;p20"/>
          <p:cNvSpPr txBox="1"/>
          <p:nvPr/>
        </p:nvSpPr>
        <p:spPr>
          <a:xfrm>
            <a:off x="428800" y="1101450"/>
            <a:ext cx="3363000" cy="349631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Copy </a:t>
            </a:r>
            <a:endParaRPr sz="900" dirty="0">
              <a:solidFill>
                <a:srgbClr val="666666"/>
              </a:solidFill>
              <a:latin typeface="Poppins"/>
              <a:ea typeface="Poppins"/>
              <a:cs typeface="Poppins"/>
              <a:sym typeface="Poppins"/>
            </a:endParaRPr>
          </a:p>
          <a:p>
            <a:pPr marL="0" marR="0" lvl="0" indent="0" algn="l" rtl="0">
              <a:lnSpc>
                <a:spcPct val="115000"/>
              </a:lnSpc>
              <a:spcBef>
                <a:spcPts val="0"/>
              </a:spcBef>
              <a:spcAft>
                <a:spcPts val="0"/>
              </a:spcAft>
              <a:buClr>
                <a:schemeClr val="dk1"/>
              </a:buClr>
              <a:buSzPts val="1100"/>
              <a:buFont typeface="Arial"/>
              <a:buNone/>
            </a:pPr>
            <a:endParaRPr sz="9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¿Sabías que hay maneras en las que puedes aumentar tus defensas de forma natural?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Dormir las horas necesarias, aumentar el consumo de alimentos vegetales, grasas saludables y tomar suplementos alimenticios como </a:t>
            </a: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Inmunitario, pueden ayudarte a darle es </a:t>
            </a:r>
            <a:r>
              <a:rPr lang="es-ES" sz="1000" dirty="0" err="1">
                <a:solidFill>
                  <a:schemeClr val="dk1"/>
                </a:solidFill>
                <a:latin typeface="Lato"/>
                <a:ea typeface="Lato"/>
                <a:cs typeface="Lato"/>
              </a:rPr>
              <a:t>boost</a:t>
            </a:r>
            <a:r>
              <a:rPr lang="es-ES" sz="1000" dirty="0">
                <a:solidFill>
                  <a:schemeClr val="dk1"/>
                </a:solidFill>
                <a:latin typeface="Lato"/>
                <a:ea typeface="Lato"/>
                <a:cs typeface="Lato"/>
              </a:rPr>
              <a:t> a tu sistema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Encuentra toda la información en https://www.lactoflora.es/protector-inmunitario-adultos/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#Sistemainmune  #Equilibratumundo</a:t>
            </a:r>
          </a:p>
          <a:p>
            <a:br>
              <a:rPr lang="es-ES" sz="1000" dirty="0">
                <a:solidFill>
                  <a:schemeClr val="dk1"/>
                </a:solidFill>
                <a:latin typeface="Lato"/>
                <a:ea typeface="Lato"/>
                <a:cs typeface="Lato"/>
              </a:rPr>
            </a:br>
            <a:endParaRPr sz="1000" dirty="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p:txBody>
      </p:sp>
      <p:sp>
        <p:nvSpPr>
          <p:cNvPr id="155" name="Google Shape;155;p20"/>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156" name="Google Shape;156;p20"/>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20"/>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20"/>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20"/>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20"/>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161" name="Google Shape;161;p20"/>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20"/>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20"/>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20"/>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20"/>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146" name="Picture 2">
            <a:extLst>
              <a:ext uri="{FF2B5EF4-FFF2-40B4-BE49-F238E27FC236}">
                <a16:creationId xmlns:a16="http://schemas.microsoft.com/office/drawing/2014/main" id="{64DB2314-7DB7-3D74-1FA8-D56558D5F5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767" y="997659"/>
            <a:ext cx="3012788" cy="30155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Shape 170"/>
        <p:cNvGrpSpPr/>
        <p:nvPr/>
      </p:nvGrpSpPr>
      <p:grpSpPr>
        <a:xfrm>
          <a:off x="0" y="0"/>
          <a:ext cx="0" cy="0"/>
          <a:chOff x="0" y="0"/>
          <a:chExt cx="0" cy="0"/>
        </a:xfrm>
      </p:grpSpPr>
      <p:sp>
        <p:nvSpPr>
          <p:cNvPr id="171" name="Google Shape;171;p21"/>
          <p:cNvSpPr txBox="1"/>
          <p:nvPr/>
        </p:nvSpPr>
        <p:spPr>
          <a:xfrm>
            <a:off x="312625" y="265400"/>
            <a:ext cx="195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 sz="1400" b="1" i="0" u="none" strike="noStrike" cap="none">
                <a:solidFill>
                  <a:schemeClr val="dk1"/>
                </a:solidFill>
                <a:latin typeface="Courier New"/>
                <a:ea typeface="Courier New"/>
                <a:cs typeface="Courier New"/>
                <a:sym typeface="Courier New"/>
              </a:rPr>
              <a:t>CONTENT PLAN</a:t>
            </a:r>
            <a:endParaRPr sz="1400" i="0" u="none" strike="noStrike" cap="none">
              <a:solidFill>
                <a:srgbClr val="000000"/>
              </a:solidFill>
              <a:latin typeface="Courier New"/>
              <a:ea typeface="Courier New"/>
              <a:cs typeface="Courier New"/>
              <a:sym typeface="Courier New"/>
            </a:endParaRPr>
          </a:p>
        </p:txBody>
      </p:sp>
      <p:sp>
        <p:nvSpPr>
          <p:cNvPr id="172" name="Google Shape;172;p21"/>
          <p:cNvSpPr txBox="1"/>
          <p:nvPr/>
        </p:nvSpPr>
        <p:spPr>
          <a:xfrm>
            <a:off x="536800" y="1050000"/>
            <a:ext cx="3784500" cy="236754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 sz="900" b="1" dirty="0">
                <a:latin typeface="Lato"/>
                <a:ea typeface="Lato"/>
                <a:cs typeface="Lato"/>
                <a:sym typeface="Lato"/>
              </a:rPr>
              <a:t>Copy </a:t>
            </a:r>
            <a:endParaRPr sz="900" b="1" dirty="0">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latin typeface="Lato"/>
              <a:ea typeface="Lato"/>
              <a:cs typeface="Lato"/>
              <a:sym typeface="Lato"/>
            </a:endParaRPr>
          </a:p>
          <a:p>
            <a:pPr rtl="0">
              <a:spcBef>
                <a:spcPts val="0"/>
              </a:spcBef>
              <a:spcAft>
                <a:spcPts val="0"/>
              </a:spcAft>
            </a:pPr>
            <a:r>
              <a:rPr lang="es-ES" sz="1000" dirty="0">
                <a:solidFill>
                  <a:schemeClr val="dk1"/>
                </a:solidFill>
                <a:latin typeface="Lato"/>
                <a:ea typeface="Lato"/>
                <a:cs typeface="Lato"/>
              </a:rPr>
              <a:t>Mantener equilibrado tu sistema inmunitario es mucho más fácil de lo que crees. </a:t>
            </a:r>
          </a:p>
          <a:p>
            <a:pPr rtl="0">
              <a:spcBef>
                <a:spcPts val="0"/>
              </a:spcBef>
              <a:spcAft>
                <a:spcPts val="0"/>
              </a:spcAft>
            </a:pPr>
            <a:br>
              <a:rPr lang="es-ES" sz="1000" dirty="0">
                <a:solidFill>
                  <a:schemeClr val="dk1"/>
                </a:solidFill>
                <a:latin typeface="Lato"/>
                <a:ea typeface="Lato"/>
                <a:cs typeface="Lato"/>
              </a:rPr>
            </a:br>
            <a:r>
              <a:rPr lang="es-ES" sz="1000" dirty="0" err="1">
                <a:solidFill>
                  <a:schemeClr val="dk1"/>
                </a:solidFill>
                <a:latin typeface="Lato"/>
                <a:ea typeface="Lato"/>
                <a:cs typeface="Lato"/>
              </a:rPr>
              <a:t>Lactoflora</a:t>
            </a:r>
            <a:r>
              <a:rPr lang="es-ES" sz="1000" dirty="0">
                <a:solidFill>
                  <a:schemeClr val="dk1"/>
                </a:solidFill>
                <a:latin typeface="Lato"/>
                <a:ea typeface="Lato"/>
                <a:cs typeface="Lato"/>
              </a:rPr>
              <a:t> Protector Inmunitario adultos es un simbiótico con vitaminas B6, B1, D3 y ácido fólico que contribuyen al normal funcionamiento del sistema inmunitario. </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Encuéntralo en tu farmacia más cercana💙</a:t>
            </a:r>
          </a:p>
          <a:p>
            <a:pPr rtl="0">
              <a:spcBef>
                <a:spcPts val="0"/>
              </a:spcBef>
              <a:spcAft>
                <a:spcPts val="0"/>
              </a:spcAft>
            </a:pPr>
            <a:br>
              <a:rPr lang="es-ES" sz="1000" dirty="0">
                <a:solidFill>
                  <a:schemeClr val="dk1"/>
                </a:solidFill>
                <a:latin typeface="Lato"/>
                <a:ea typeface="Lato"/>
                <a:cs typeface="Lato"/>
              </a:rPr>
            </a:br>
            <a:r>
              <a:rPr lang="es-ES" sz="1000" dirty="0">
                <a:solidFill>
                  <a:schemeClr val="dk1"/>
                </a:solidFill>
                <a:latin typeface="Lato"/>
                <a:ea typeface="Lato"/>
                <a:cs typeface="Lato"/>
              </a:rPr>
              <a:t>#Lactoflora #SistemaInmue  #Equilibratumundo</a:t>
            </a:r>
          </a:p>
          <a:p>
            <a:br>
              <a:rPr lang="es-ES" sz="1000" dirty="0">
                <a:solidFill>
                  <a:schemeClr val="dk1"/>
                </a:solidFill>
                <a:latin typeface="Lato"/>
                <a:ea typeface="Lato"/>
                <a:cs typeface="Lato"/>
              </a:rPr>
            </a:br>
            <a:endParaRPr sz="1000" dirty="0">
              <a:solidFill>
                <a:schemeClr val="dk1"/>
              </a:solidFill>
              <a:latin typeface="Lato"/>
              <a:ea typeface="Lato"/>
              <a:cs typeface="Lato"/>
              <a:sym typeface="Lato"/>
            </a:endParaRPr>
          </a:p>
        </p:txBody>
      </p:sp>
      <p:sp>
        <p:nvSpPr>
          <p:cNvPr id="173" name="Google Shape;173;p21"/>
          <p:cNvSpPr txBox="1"/>
          <p:nvPr/>
        </p:nvSpPr>
        <p:spPr>
          <a:xfrm>
            <a:off x="6910100" y="4742175"/>
            <a:ext cx="2104500" cy="261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500"/>
              <a:buFont typeface="Arial"/>
              <a:buNone/>
            </a:pPr>
            <a:r>
              <a:rPr lang="es" sz="500" b="0" i="0" u="none" strike="noStrike" cap="none">
                <a:solidFill>
                  <a:srgbClr val="888888"/>
                </a:solidFill>
                <a:latin typeface="Arial"/>
                <a:ea typeface="Arial"/>
                <a:cs typeface="Arial"/>
                <a:sym typeface="Arial"/>
              </a:rPr>
              <a:t>©Viernes Agencia Creativa S.L., 2023. All rights reserved.</a:t>
            </a:r>
            <a:endParaRPr sz="500" b="0" i="0" u="none" strike="noStrike" cap="none">
              <a:solidFill>
                <a:srgbClr val="888888"/>
              </a:solidFill>
              <a:latin typeface="Arial"/>
              <a:ea typeface="Arial"/>
              <a:cs typeface="Arial"/>
              <a:sym typeface="Arial"/>
            </a:endParaRPr>
          </a:p>
        </p:txBody>
      </p:sp>
      <p:sp>
        <p:nvSpPr>
          <p:cNvPr id="174" name="Google Shape;174;p21"/>
          <p:cNvSpPr/>
          <p:nvPr/>
        </p:nvSpPr>
        <p:spPr>
          <a:xfrm>
            <a:off x="5067896"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21"/>
          <p:cNvSpPr/>
          <p:nvPr/>
        </p:nvSpPr>
        <p:spPr>
          <a:xfrm>
            <a:off x="5347462"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21"/>
          <p:cNvSpPr/>
          <p:nvPr/>
        </p:nvSpPr>
        <p:spPr>
          <a:xfrm>
            <a:off x="562702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21"/>
          <p:cNvSpPr/>
          <p:nvPr/>
        </p:nvSpPr>
        <p:spPr>
          <a:xfrm>
            <a:off x="7819519" y="3912290"/>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21"/>
          <p:cNvSpPr/>
          <p:nvPr/>
        </p:nvSpPr>
        <p:spPr>
          <a:xfrm>
            <a:off x="5041025" y="402650"/>
            <a:ext cx="3392100" cy="4039500"/>
          </a:xfrm>
          <a:prstGeom prst="roundRect">
            <a:avLst>
              <a:gd name="adj" fmla="val 4196"/>
            </a:avLst>
          </a:prstGeom>
          <a:solidFill>
            <a:srgbClr val="FCFAFA"/>
          </a:solidFill>
          <a:ln>
            <a:noFill/>
          </a:ln>
          <a:effectLst>
            <a:outerShdw blurRad="57150" dist="19050" dir="5400000" algn="bl" rotWithShape="0">
              <a:srgbClr val="000000">
                <a:alpha val="863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endParaRPr sz="1000" b="1">
              <a:solidFill>
                <a:schemeClr val="dk1"/>
              </a:solidFill>
              <a:latin typeface="Lato"/>
              <a:ea typeface="Lato"/>
              <a:cs typeface="Lato"/>
              <a:sym typeface="Lato"/>
            </a:endParaRPr>
          </a:p>
          <a:p>
            <a:pPr marL="0" lvl="0" indent="0" algn="l" rtl="0">
              <a:spcBef>
                <a:spcPts val="0"/>
              </a:spcBef>
              <a:spcAft>
                <a:spcPts val="0"/>
              </a:spcAft>
              <a:buClr>
                <a:schemeClr val="dk1"/>
              </a:buClr>
              <a:buSzPts val="1400"/>
              <a:buFont typeface="Arial"/>
              <a:buNone/>
            </a:pPr>
            <a:endParaRPr sz="1000">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000" b="1" i="0" u="none" strike="noStrike" cap="none">
              <a:solidFill>
                <a:srgbClr val="000000"/>
              </a:solidFill>
              <a:latin typeface="Arial"/>
              <a:ea typeface="Arial"/>
              <a:cs typeface="Arial"/>
              <a:sym typeface="Arial"/>
            </a:endParaRPr>
          </a:p>
        </p:txBody>
      </p:sp>
      <p:sp>
        <p:nvSpPr>
          <p:cNvPr id="179" name="Google Shape;179;p21"/>
          <p:cNvSpPr/>
          <p:nvPr/>
        </p:nvSpPr>
        <p:spPr>
          <a:xfrm>
            <a:off x="5194133" y="588601"/>
            <a:ext cx="299700" cy="2997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21"/>
          <p:cNvSpPr/>
          <p:nvPr/>
        </p:nvSpPr>
        <p:spPr>
          <a:xfrm>
            <a:off x="5243111"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21"/>
          <p:cNvSpPr/>
          <p:nvPr/>
        </p:nvSpPr>
        <p:spPr>
          <a:xfrm>
            <a:off x="5522677"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21"/>
          <p:cNvSpPr/>
          <p:nvPr/>
        </p:nvSpPr>
        <p:spPr>
          <a:xfrm>
            <a:off x="580224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21"/>
          <p:cNvSpPr/>
          <p:nvPr/>
        </p:nvSpPr>
        <p:spPr>
          <a:xfrm>
            <a:off x="7994734" y="4087505"/>
            <a:ext cx="201900" cy="201900"/>
          </a:xfrm>
          <a:prstGeom prst="ellipse">
            <a:avLst/>
          </a:prstGeom>
          <a:solidFill>
            <a:srgbClr val="CFC9C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170" name="Picture 2">
            <a:extLst>
              <a:ext uri="{FF2B5EF4-FFF2-40B4-BE49-F238E27FC236}">
                <a16:creationId xmlns:a16="http://schemas.microsoft.com/office/drawing/2014/main" id="{F84CD6E3-A356-6DBC-9E1C-543CA769AC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3111" y="929328"/>
            <a:ext cx="3070570" cy="30705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714</Words>
  <Application>Microsoft Office PowerPoint</Application>
  <PresentationFormat>Presentación en pantalla (16:9)</PresentationFormat>
  <Paragraphs>99</Paragraphs>
  <Slides>8</Slides>
  <Notes>8</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8</vt:i4>
      </vt:variant>
    </vt:vector>
  </HeadingPairs>
  <TitlesOfParts>
    <vt:vector size="16" baseType="lpstr">
      <vt:lpstr>Barlow ExtraLight</vt:lpstr>
      <vt:lpstr>Poppins</vt:lpstr>
      <vt:lpstr>Courier New</vt:lpstr>
      <vt:lpstr>Lato Black</vt:lpstr>
      <vt:lpstr>Lato Light</vt:lpstr>
      <vt:lpstr>Lato</vt:lpstr>
      <vt:lpstr>Arial</vt:lpstr>
      <vt:lpstr>Simple Light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Paula Metaute</cp:lastModifiedBy>
  <cp:revision>3</cp:revision>
  <dcterms:modified xsi:type="dcterms:W3CDTF">2023-11-21T12:16:12Z</dcterms:modified>
</cp:coreProperties>
</file>