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embeddedFontLst>
    <p:embeddedFont>
      <p:font typeface="Barlow ExtraLight"/>
      <p:regular r:id="rId13"/>
      <p:bold r:id="rId14"/>
      <p:italic r:id="rId15"/>
      <p:boldItalic r:id="rId16"/>
    </p:embeddedFont>
    <p:embeddedFont>
      <p:font typeface="Lato"/>
      <p:regular r:id="rId17"/>
      <p:bold r:id="rId18"/>
      <p:italic r:id="rId19"/>
      <p:boldItalic r:id="rId20"/>
    </p:embeddedFont>
    <p:embeddedFont>
      <p:font typeface="Lato Light"/>
      <p:regular r:id="rId21"/>
      <p:bold r:id="rId22"/>
      <p:italic r:id="rId23"/>
      <p:boldItalic r:id="rId24"/>
    </p:embeddedFont>
    <p:embeddedFont>
      <p:font typeface="Lato Black"/>
      <p:bold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7" roundtripDataSignature="AMtx7mht6HNYUDH7EkgCC6zQ25IXmUUUx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ato-boldItalic.fntdata"/><Relationship Id="rId22" Type="http://schemas.openxmlformats.org/officeDocument/2006/relationships/font" Target="fonts/LatoLight-bold.fntdata"/><Relationship Id="rId21" Type="http://schemas.openxmlformats.org/officeDocument/2006/relationships/font" Target="fonts/LatoLight-regular.fntdata"/><Relationship Id="rId24" Type="http://schemas.openxmlformats.org/officeDocument/2006/relationships/font" Target="fonts/LatoLight-boldItalic.fntdata"/><Relationship Id="rId23" Type="http://schemas.openxmlformats.org/officeDocument/2006/relationships/font" Target="fonts/LatoLight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LatoBlack-boldItalic.fntdata"/><Relationship Id="rId25" Type="http://schemas.openxmlformats.org/officeDocument/2006/relationships/font" Target="fonts/LatoBlack-bold.fntdata"/><Relationship Id="rId27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BarlowExtraLight-regular.fntdata"/><Relationship Id="rId12" Type="http://schemas.openxmlformats.org/officeDocument/2006/relationships/slide" Target="slides/slide8.xml"/><Relationship Id="rId15" Type="http://schemas.openxmlformats.org/officeDocument/2006/relationships/font" Target="fonts/BarlowExtraLight-italic.fntdata"/><Relationship Id="rId14" Type="http://schemas.openxmlformats.org/officeDocument/2006/relationships/font" Target="fonts/BarlowExtraLight-bold.fntdata"/><Relationship Id="rId17" Type="http://schemas.openxmlformats.org/officeDocument/2006/relationships/font" Target="fonts/Lato-regular.fntdata"/><Relationship Id="rId16" Type="http://schemas.openxmlformats.org/officeDocument/2006/relationships/font" Target="fonts/BarlowExtraLight-boldItalic.fntdata"/><Relationship Id="rId19" Type="http://schemas.openxmlformats.org/officeDocument/2006/relationships/font" Target="fonts/Lato-italic.fntdata"/><Relationship Id="rId18" Type="http://schemas.openxmlformats.org/officeDocument/2006/relationships/font" Target="fonts/Lato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2" name="Google Shape;52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f1fb3e55d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" name="Google Shape;61;g1f1fb3e55d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f1fb3e55d9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" name="Google Shape;81;g1f1fb3e55d9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f1fb3e55d9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Google Shape;101;g1f1fb3e55d9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f1fb3e55d9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1" name="Google Shape;121;g1f1fb3e55d9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f1fb3e55d9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1" name="Google Shape;141;g1f1fb3e55d9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f1fb3e55d9_0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1" name="Google Shape;161;g1f1fb3e55d9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f1fb3e55d9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7" name="Google Shape;177;g1f1fb3e55d9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10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9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5" name="Google Shape;45;p19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6" name="Google Shape;46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ortada Seccion">
  <p:cSld name="Portada Seccion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1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4" name="Google Shape;14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" name="Google Shape;17;p1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8" name="Google Shape;1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13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2" name="Google Shape;22;p1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" name="Google Shape;26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5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9" name="Google Shape;29;p15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6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3" name="Google Shape;33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7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1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7" name="Google Shape;37;p17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8" name="Google Shape;38;p17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8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2" name="Google Shape;42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/>
          <p:nvPr/>
        </p:nvSpPr>
        <p:spPr>
          <a:xfrm>
            <a:off x="-32419" y="0"/>
            <a:ext cx="9176400" cy="5143500"/>
          </a:xfrm>
          <a:prstGeom prst="rect">
            <a:avLst/>
          </a:prstGeom>
          <a:solidFill>
            <a:srgbClr val="0097A7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"/>
          <p:cNvSpPr txBox="1"/>
          <p:nvPr/>
        </p:nvSpPr>
        <p:spPr>
          <a:xfrm>
            <a:off x="587926" y="2934544"/>
            <a:ext cx="2385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t/>
            </a:r>
            <a:endParaRPr b="0" i="0" sz="4500" u="none" cap="none" strike="noStrike">
              <a:solidFill>
                <a:srgbClr val="FFFFFF"/>
              </a:solidFill>
              <a:latin typeface="Barlow ExtraLight"/>
              <a:ea typeface="Barlow ExtraLight"/>
              <a:cs typeface="Barlow ExtraLight"/>
              <a:sym typeface="Barlow ExtraLight"/>
            </a:endParaRPr>
          </a:p>
        </p:txBody>
      </p:sp>
      <p:cxnSp>
        <p:nvCxnSpPr>
          <p:cNvPr id="56" name="Google Shape;56;p1"/>
          <p:cNvCxnSpPr/>
          <p:nvPr/>
        </p:nvCxnSpPr>
        <p:spPr>
          <a:xfrm>
            <a:off x="663319" y="3718988"/>
            <a:ext cx="413400" cy="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7" name="Google Shape;57;p1"/>
          <p:cNvSpPr txBox="1"/>
          <p:nvPr/>
        </p:nvSpPr>
        <p:spPr>
          <a:xfrm>
            <a:off x="663325" y="1586324"/>
            <a:ext cx="4293300" cy="175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s-ES" sz="3400" u="none" cap="none" strike="noStrike">
                <a:solidFill>
                  <a:srgbClr val="FFFFFF"/>
                </a:solidFill>
                <a:latin typeface="Lato Black"/>
                <a:ea typeface="Lato Black"/>
                <a:cs typeface="Lato Black"/>
                <a:sym typeface="Lato Black"/>
              </a:rPr>
              <a:t>KIT CONTENIDOS</a:t>
            </a:r>
            <a:endParaRPr b="0" i="0" sz="3400" u="none" cap="none" strike="noStrike">
              <a:solidFill>
                <a:srgbClr val="FFFFFF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s-ES" sz="34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FARMACIAS</a:t>
            </a:r>
            <a:endParaRPr b="0" i="0" sz="3400" u="none" cap="none" strike="noStrike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34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Marzo</a:t>
            </a:r>
            <a:endParaRPr b="0" i="0" sz="3400" u="none" cap="none" strike="noStrike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400" u="none" cap="none" strike="noStrike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descr="Dibujo con letras&#10;&#10;Descripción generada automáticamente con confianza media" id="58" name="Google Shape;58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3319" y="3955418"/>
            <a:ext cx="2447017" cy="5445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AF9F5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f1fb3e55d9_0_0"/>
          <p:cNvSpPr/>
          <p:nvPr/>
        </p:nvSpPr>
        <p:spPr>
          <a:xfrm>
            <a:off x="1232006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g1f1fb3e55d9_0_0"/>
          <p:cNvSpPr/>
          <p:nvPr/>
        </p:nvSpPr>
        <p:spPr>
          <a:xfrm>
            <a:off x="1249528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g1f1fb3e55d9_0_0"/>
          <p:cNvSpPr/>
          <p:nvPr/>
        </p:nvSpPr>
        <p:spPr>
          <a:xfrm>
            <a:off x="12052919" y="406164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g1f1fb3e55d9_0_0"/>
          <p:cNvSpPr/>
          <p:nvPr/>
        </p:nvSpPr>
        <p:spPr>
          <a:xfrm>
            <a:off x="12228134" y="423685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g1f1fb3e55d9_0_0"/>
          <p:cNvSpPr/>
          <p:nvPr/>
        </p:nvSpPr>
        <p:spPr>
          <a:xfrm>
            <a:off x="5067896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g1f1fb3e55d9_0_0"/>
          <p:cNvSpPr/>
          <p:nvPr/>
        </p:nvSpPr>
        <p:spPr>
          <a:xfrm>
            <a:off x="5347462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g1f1fb3e55d9_0_0"/>
          <p:cNvSpPr/>
          <p:nvPr/>
        </p:nvSpPr>
        <p:spPr>
          <a:xfrm>
            <a:off x="562702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g1f1fb3e55d9_0_0"/>
          <p:cNvSpPr/>
          <p:nvPr/>
        </p:nvSpPr>
        <p:spPr>
          <a:xfrm>
            <a:off x="781951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g1f1fb3e55d9_0_0"/>
          <p:cNvSpPr/>
          <p:nvPr/>
        </p:nvSpPr>
        <p:spPr>
          <a:xfrm>
            <a:off x="5041025" y="402650"/>
            <a:ext cx="3392100" cy="4039500"/>
          </a:xfrm>
          <a:prstGeom prst="roundRect">
            <a:avLst>
              <a:gd fmla="val 4196" name="adj"/>
            </a:avLst>
          </a:prstGeom>
          <a:solidFill>
            <a:srgbClr val="FCFAFA"/>
          </a:solidFill>
          <a:ln>
            <a:noFill/>
          </a:ln>
          <a:effectLst>
            <a:outerShdw blurRad="57150" rotWithShape="0" algn="bl" dir="5400000" dist="19050">
              <a:srgbClr val="000000">
                <a:alpha val="8627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9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2" name="Google Shape;72;g1f1fb3e55d9_0_0"/>
          <p:cNvSpPr/>
          <p:nvPr/>
        </p:nvSpPr>
        <p:spPr>
          <a:xfrm>
            <a:off x="5194133" y="588601"/>
            <a:ext cx="299700" cy="2997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g1f1fb3e55d9_0_0"/>
          <p:cNvSpPr/>
          <p:nvPr/>
        </p:nvSpPr>
        <p:spPr>
          <a:xfrm>
            <a:off x="5243111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g1f1fb3e55d9_0_0"/>
          <p:cNvSpPr/>
          <p:nvPr/>
        </p:nvSpPr>
        <p:spPr>
          <a:xfrm>
            <a:off x="5522677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g1f1fb3e55d9_0_0"/>
          <p:cNvSpPr/>
          <p:nvPr/>
        </p:nvSpPr>
        <p:spPr>
          <a:xfrm>
            <a:off x="580224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g1f1fb3e55d9_0_0"/>
          <p:cNvSpPr/>
          <p:nvPr/>
        </p:nvSpPr>
        <p:spPr>
          <a:xfrm>
            <a:off x="799473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g1f1fb3e55d9_0_0"/>
          <p:cNvSpPr txBox="1"/>
          <p:nvPr/>
        </p:nvSpPr>
        <p:spPr>
          <a:xfrm>
            <a:off x="780348" y="1998275"/>
            <a:ext cx="3473700" cy="16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0" lang="es-ES" sz="8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Copy Instagram </a:t>
            </a:r>
            <a:endParaRPr b="1" i="0" sz="8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i="0" sz="800" u="none" cap="none" strike="noStrike">
              <a:solidFill>
                <a:srgbClr val="000000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¡¿El agua deshidrata?💦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No, el agua no deshidrata, si te sucede esto es porque tu cuerpo necesita algo más que hidratación. ¡Necesita reponer sales minerales y electrolitos!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Consíguelo con probióticos como Lactoflora Suero Oral 💙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rPr lang="es-ES" sz="8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rPr>
              <a:t>#Lactoflora   #Equilibratumundo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i="0" sz="800" u="none" cap="none" strike="noStrike">
              <a:solidFill>
                <a:srgbClr val="000000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i="0" sz="800" u="none" cap="none" strike="noStrike">
              <a:solidFill>
                <a:srgbClr val="000000"/>
              </a:solidFill>
              <a:highlight>
                <a:srgbClr val="FFFF00"/>
              </a:highlight>
              <a:latin typeface="Lato Light"/>
              <a:ea typeface="Lato Light"/>
              <a:cs typeface="Lato Light"/>
              <a:sym typeface="Lato Light"/>
            </a:endParaRPr>
          </a:p>
        </p:txBody>
      </p:sp>
      <p:pic>
        <p:nvPicPr>
          <p:cNvPr id="78" name="Google Shape;78;g1f1fb3e55d9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47450" y="1417925"/>
            <a:ext cx="2472074" cy="2472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AF9F5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f1fb3e55d9_0_24"/>
          <p:cNvSpPr/>
          <p:nvPr/>
        </p:nvSpPr>
        <p:spPr>
          <a:xfrm>
            <a:off x="1232006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g1f1fb3e55d9_0_24"/>
          <p:cNvSpPr/>
          <p:nvPr/>
        </p:nvSpPr>
        <p:spPr>
          <a:xfrm>
            <a:off x="1249528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g1f1fb3e55d9_0_24"/>
          <p:cNvSpPr/>
          <p:nvPr/>
        </p:nvSpPr>
        <p:spPr>
          <a:xfrm>
            <a:off x="12052919" y="406164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g1f1fb3e55d9_0_24"/>
          <p:cNvSpPr/>
          <p:nvPr/>
        </p:nvSpPr>
        <p:spPr>
          <a:xfrm>
            <a:off x="12228134" y="423685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g1f1fb3e55d9_0_24"/>
          <p:cNvSpPr/>
          <p:nvPr/>
        </p:nvSpPr>
        <p:spPr>
          <a:xfrm>
            <a:off x="5067896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g1f1fb3e55d9_0_24"/>
          <p:cNvSpPr/>
          <p:nvPr/>
        </p:nvSpPr>
        <p:spPr>
          <a:xfrm>
            <a:off x="5347462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g1f1fb3e55d9_0_24"/>
          <p:cNvSpPr/>
          <p:nvPr/>
        </p:nvSpPr>
        <p:spPr>
          <a:xfrm>
            <a:off x="562702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g1f1fb3e55d9_0_24"/>
          <p:cNvSpPr/>
          <p:nvPr/>
        </p:nvSpPr>
        <p:spPr>
          <a:xfrm>
            <a:off x="781951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g1f1fb3e55d9_0_24"/>
          <p:cNvSpPr/>
          <p:nvPr/>
        </p:nvSpPr>
        <p:spPr>
          <a:xfrm>
            <a:off x="5041025" y="402650"/>
            <a:ext cx="3392100" cy="4039500"/>
          </a:xfrm>
          <a:prstGeom prst="roundRect">
            <a:avLst>
              <a:gd fmla="val 4196" name="adj"/>
            </a:avLst>
          </a:prstGeom>
          <a:solidFill>
            <a:srgbClr val="FCFAFA"/>
          </a:solidFill>
          <a:ln>
            <a:noFill/>
          </a:ln>
          <a:effectLst>
            <a:outerShdw blurRad="57150" rotWithShape="0" algn="bl" dir="5400000" dist="19050">
              <a:srgbClr val="000000">
                <a:alpha val="8627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9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2" name="Google Shape;92;g1f1fb3e55d9_0_24"/>
          <p:cNvSpPr/>
          <p:nvPr/>
        </p:nvSpPr>
        <p:spPr>
          <a:xfrm>
            <a:off x="5194133" y="588601"/>
            <a:ext cx="299700" cy="2997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g1f1fb3e55d9_0_24"/>
          <p:cNvSpPr/>
          <p:nvPr/>
        </p:nvSpPr>
        <p:spPr>
          <a:xfrm>
            <a:off x="5243111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g1f1fb3e55d9_0_24"/>
          <p:cNvSpPr/>
          <p:nvPr/>
        </p:nvSpPr>
        <p:spPr>
          <a:xfrm>
            <a:off x="5522677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g1f1fb3e55d9_0_24"/>
          <p:cNvSpPr/>
          <p:nvPr/>
        </p:nvSpPr>
        <p:spPr>
          <a:xfrm>
            <a:off x="580224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g1f1fb3e55d9_0_24"/>
          <p:cNvSpPr/>
          <p:nvPr/>
        </p:nvSpPr>
        <p:spPr>
          <a:xfrm>
            <a:off x="799473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g1f1fb3e55d9_0_24"/>
          <p:cNvSpPr txBox="1"/>
          <p:nvPr/>
        </p:nvSpPr>
        <p:spPr>
          <a:xfrm>
            <a:off x="780346" y="1998275"/>
            <a:ext cx="4073400" cy="19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0" lang="es-ES" sz="8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Copy Instagram </a:t>
            </a:r>
            <a:endParaRPr b="1" i="0" sz="8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La relación intestino-cerebro es 🤯 El estrés t</a:t>
            </a:r>
            <a:r>
              <a:rPr lang="es-ES" sz="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rPr>
              <a:t>iene efectos relevantes en la composición de la microbiota intestinal, como: </a:t>
            </a:r>
            <a:endParaRPr sz="800">
              <a:solidFill>
                <a:srgbClr val="000000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-ES" sz="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rPr>
              <a:t>👉 alteraciones en la </a:t>
            </a:r>
            <a:r>
              <a:rPr lang="es-ES" sz="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movilidad </a:t>
            </a:r>
            <a:r>
              <a:rPr lang="es-ES" sz="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rPr>
              <a:t>intestinal</a:t>
            </a:r>
            <a:endParaRPr sz="800">
              <a:solidFill>
                <a:srgbClr val="000000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-ES" sz="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rPr>
              <a:t>👉 transporte de mucosas</a:t>
            </a:r>
            <a:endParaRPr sz="800">
              <a:solidFill>
                <a:srgbClr val="000000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-ES" sz="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rPr>
              <a:t>👉 función de barrera intestinal</a:t>
            </a:r>
            <a:endParaRPr sz="800">
              <a:solidFill>
                <a:srgbClr val="000000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-ES" sz="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rPr>
              <a:t>👉 percepción visceral</a:t>
            </a:r>
            <a:endParaRPr sz="800">
              <a:solidFill>
                <a:srgbClr val="000000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sz="800">
              <a:solidFill>
                <a:srgbClr val="000000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-ES" sz="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rPr>
              <a:t>Cuida de tu microbiota con Lactoflora Protector Intestinal  para sea diversa, rica y equilibrada ayuda a mejorar tu bienestar emocional✨</a:t>
            </a:r>
            <a:endParaRPr sz="800">
              <a:solidFill>
                <a:srgbClr val="000000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sz="800">
              <a:solidFill>
                <a:srgbClr val="000000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s-ES" sz="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rPr>
              <a:t>#Lactoflora   #Equilibratumundo</a:t>
            </a:r>
            <a:endParaRPr sz="800">
              <a:solidFill>
                <a:srgbClr val="000000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sz="800">
              <a:solidFill>
                <a:srgbClr val="000000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pic>
        <p:nvPicPr>
          <p:cNvPr id="98" name="Google Shape;98;g1f1fb3e55d9_0_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72712" y="1207388"/>
            <a:ext cx="2728725" cy="2728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AF9F5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f1fb3e55d9_0_48"/>
          <p:cNvSpPr/>
          <p:nvPr/>
        </p:nvSpPr>
        <p:spPr>
          <a:xfrm>
            <a:off x="1232006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g1f1fb3e55d9_0_48"/>
          <p:cNvSpPr/>
          <p:nvPr/>
        </p:nvSpPr>
        <p:spPr>
          <a:xfrm>
            <a:off x="1249528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g1f1fb3e55d9_0_48"/>
          <p:cNvSpPr/>
          <p:nvPr/>
        </p:nvSpPr>
        <p:spPr>
          <a:xfrm>
            <a:off x="12052919" y="406164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1f1fb3e55d9_0_48"/>
          <p:cNvSpPr/>
          <p:nvPr/>
        </p:nvSpPr>
        <p:spPr>
          <a:xfrm>
            <a:off x="12228134" y="423685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g1f1fb3e55d9_0_48"/>
          <p:cNvSpPr/>
          <p:nvPr/>
        </p:nvSpPr>
        <p:spPr>
          <a:xfrm>
            <a:off x="5067896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g1f1fb3e55d9_0_48"/>
          <p:cNvSpPr/>
          <p:nvPr/>
        </p:nvSpPr>
        <p:spPr>
          <a:xfrm>
            <a:off x="5347462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g1f1fb3e55d9_0_48"/>
          <p:cNvSpPr/>
          <p:nvPr/>
        </p:nvSpPr>
        <p:spPr>
          <a:xfrm>
            <a:off x="562702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g1f1fb3e55d9_0_48"/>
          <p:cNvSpPr/>
          <p:nvPr/>
        </p:nvSpPr>
        <p:spPr>
          <a:xfrm>
            <a:off x="781951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g1f1fb3e55d9_0_48"/>
          <p:cNvSpPr/>
          <p:nvPr/>
        </p:nvSpPr>
        <p:spPr>
          <a:xfrm>
            <a:off x="5041025" y="402650"/>
            <a:ext cx="3392100" cy="4039500"/>
          </a:xfrm>
          <a:prstGeom prst="roundRect">
            <a:avLst>
              <a:gd fmla="val 4196" name="adj"/>
            </a:avLst>
          </a:prstGeom>
          <a:solidFill>
            <a:srgbClr val="FCFAFA"/>
          </a:solidFill>
          <a:ln>
            <a:noFill/>
          </a:ln>
          <a:effectLst>
            <a:outerShdw blurRad="57150" rotWithShape="0" algn="bl" dir="5400000" dist="19050">
              <a:srgbClr val="000000">
                <a:alpha val="8627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9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2" name="Google Shape;112;g1f1fb3e55d9_0_48"/>
          <p:cNvSpPr/>
          <p:nvPr/>
        </p:nvSpPr>
        <p:spPr>
          <a:xfrm>
            <a:off x="5194133" y="588601"/>
            <a:ext cx="299700" cy="2997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g1f1fb3e55d9_0_48"/>
          <p:cNvSpPr/>
          <p:nvPr/>
        </p:nvSpPr>
        <p:spPr>
          <a:xfrm>
            <a:off x="5243111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g1f1fb3e55d9_0_48"/>
          <p:cNvSpPr/>
          <p:nvPr/>
        </p:nvSpPr>
        <p:spPr>
          <a:xfrm>
            <a:off x="5522677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g1f1fb3e55d9_0_48"/>
          <p:cNvSpPr/>
          <p:nvPr/>
        </p:nvSpPr>
        <p:spPr>
          <a:xfrm>
            <a:off x="580224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g1f1fb3e55d9_0_48"/>
          <p:cNvSpPr/>
          <p:nvPr/>
        </p:nvSpPr>
        <p:spPr>
          <a:xfrm>
            <a:off x="799473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g1f1fb3e55d9_0_48"/>
          <p:cNvSpPr txBox="1"/>
          <p:nvPr/>
        </p:nvSpPr>
        <p:spPr>
          <a:xfrm>
            <a:off x="780346" y="1998275"/>
            <a:ext cx="4107900" cy="19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0" lang="es-ES" sz="8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Copy Instagram </a:t>
            </a:r>
            <a:endParaRPr b="1" i="0" sz="8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¡El intestino es mucho más poderoso de lo que crees! 💪🏻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Muchos llaman al intestino, segundo cerebro. Esto es porque entre otras cosas, a diferencia de cualquier otro órgano de nuestro cuerpo, nuestro intestino puede funcionar solo. ¡Tiene su propia autonomía para tomar decisiones!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¡Mantenlo equilibrado con Lactoflora!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#Lactoflora   #Equilibratumundo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i="0" sz="800" u="none" cap="none" strike="noStrike">
              <a:solidFill>
                <a:srgbClr val="000000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i="0" sz="800" u="none" cap="none" strike="noStrike">
              <a:solidFill>
                <a:srgbClr val="000000"/>
              </a:solidFill>
              <a:highlight>
                <a:srgbClr val="FFFF00"/>
              </a:highlight>
              <a:latin typeface="Lato Light"/>
              <a:ea typeface="Lato Light"/>
              <a:cs typeface="Lato Light"/>
              <a:sym typeface="Lato Light"/>
            </a:endParaRPr>
          </a:p>
        </p:txBody>
      </p:sp>
      <p:pic>
        <p:nvPicPr>
          <p:cNvPr id="118" name="Google Shape;118;g1f1fb3e55d9_0_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43100" y="1074775"/>
            <a:ext cx="2837525" cy="2837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AF9F5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f1fb3e55d9_0_72"/>
          <p:cNvSpPr/>
          <p:nvPr/>
        </p:nvSpPr>
        <p:spPr>
          <a:xfrm>
            <a:off x="1232006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g1f1fb3e55d9_0_72"/>
          <p:cNvSpPr/>
          <p:nvPr/>
        </p:nvSpPr>
        <p:spPr>
          <a:xfrm>
            <a:off x="1249528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g1f1fb3e55d9_0_72"/>
          <p:cNvSpPr/>
          <p:nvPr/>
        </p:nvSpPr>
        <p:spPr>
          <a:xfrm>
            <a:off x="12052919" y="406164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g1f1fb3e55d9_0_72"/>
          <p:cNvSpPr/>
          <p:nvPr/>
        </p:nvSpPr>
        <p:spPr>
          <a:xfrm>
            <a:off x="12228134" y="423685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g1f1fb3e55d9_0_72"/>
          <p:cNvSpPr/>
          <p:nvPr/>
        </p:nvSpPr>
        <p:spPr>
          <a:xfrm>
            <a:off x="5067896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g1f1fb3e55d9_0_72"/>
          <p:cNvSpPr/>
          <p:nvPr/>
        </p:nvSpPr>
        <p:spPr>
          <a:xfrm>
            <a:off x="5347462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g1f1fb3e55d9_0_72"/>
          <p:cNvSpPr/>
          <p:nvPr/>
        </p:nvSpPr>
        <p:spPr>
          <a:xfrm>
            <a:off x="562702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g1f1fb3e55d9_0_72"/>
          <p:cNvSpPr/>
          <p:nvPr/>
        </p:nvSpPr>
        <p:spPr>
          <a:xfrm>
            <a:off x="781951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g1f1fb3e55d9_0_72"/>
          <p:cNvSpPr/>
          <p:nvPr/>
        </p:nvSpPr>
        <p:spPr>
          <a:xfrm>
            <a:off x="5041025" y="402650"/>
            <a:ext cx="3392100" cy="4039500"/>
          </a:xfrm>
          <a:prstGeom prst="roundRect">
            <a:avLst>
              <a:gd fmla="val 4196" name="adj"/>
            </a:avLst>
          </a:prstGeom>
          <a:solidFill>
            <a:srgbClr val="FCFAFA"/>
          </a:solidFill>
          <a:ln>
            <a:noFill/>
          </a:ln>
          <a:effectLst>
            <a:outerShdw blurRad="57150" rotWithShape="0" algn="bl" dir="5400000" dist="19050">
              <a:srgbClr val="000000">
                <a:alpha val="8627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9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2" name="Google Shape;132;g1f1fb3e55d9_0_72"/>
          <p:cNvSpPr/>
          <p:nvPr/>
        </p:nvSpPr>
        <p:spPr>
          <a:xfrm>
            <a:off x="5194133" y="588601"/>
            <a:ext cx="299700" cy="2997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g1f1fb3e55d9_0_72"/>
          <p:cNvSpPr/>
          <p:nvPr/>
        </p:nvSpPr>
        <p:spPr>
          <a:xfrm>
            <a:off x="5243111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g1f1fb3e55d9_0_72"/>
          <p:cNvSpPr/>
          <p:nvPr/>
        </p:nvSpPr>
        <p:spPr>
          <a:xfrm>
            <a:off x="5522677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g1f1fb3e55d9_0_72"/>
          <p:cNvSpPr/>
          <p:nvPr/>
        </p:nvSpPr>
        <p:spPr>
          <a:xfrm>
            <a:off x="580224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g1f1fb3e55d9_0_72"/>
          <p:cNvSpPr/>
          <p:nvPr/>
        </p:nvSpPr>
        <p:spPr>
          <a:xfrm>
            <a:off x="799473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g1f1fb3e55d9_0_72"/>
          <p:cNvSpPr txBox="1"/>
          <p:nvPr/>
        </p:nvSpPr>
        <p:spPr>
          <a:xfrm>
            <a:off x="780349" y="1998275"/>
            <a:ext cx="3758400" cy="16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0" lang="es-ES" sz="8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Copy Instagram </a:t>
            </a:r>
            <a:endParaRPr b="1" i="0" sz="8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i="0" sz="800" u="none" cap="none" strike="noStrike">
              <a:solidFill>
                <a:srgbClr val="000000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En los coles y guardes los virus y microbios campan a sus anchas así que es normal que tu peque tenga molestias intestinales 😩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Protege y restaura su microbiota intestinal con Lactoflora Protector Intestinal Infantil, que con vitaminas y jengibre le ayudarán a mejorar su salud gastrointestinal.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Descubre más en nuestra web 💙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sz="800">
              <a:highlight>
                <a:srgbClr val="FFFF00"/>
              </a:highlight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s-ES" sz="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rPr>
              <a:t>#Lactoflora   #Equilibratumundo</a:t>
            </a:r>
            <a:endParaRPr sz="800">
              <a:solidFill>
                <a:srgbClr val="000000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sz="800">
              <a:highlight>
                <a:srgbClr val="FFFF00"/>
              </a:highlight>
              <a:latin typeface="Lato Light"/>
              <a:ea typeface="Lato Light"/>
              <a:cs typeface="Lato Light"/>
              <a:sym typeface="Lato Light"/>
            </a:endParaRPr>
          </a:p>
        </p:txBody>
      </p:sp>
      <p:pic>
        <p:nvPicPr>
          <p:cNvPr id="138" name="Google Shape;138;g1f1fb3e55d9_0_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23425" y="1008750"/>
            <a:ext cx="2827299" cy="2827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AF9F5"/>
        </a:soli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f1fb3e55d9_0_96"/>
          <p:cNvSpPr/>
          <p:nvPr/>
        </p:nvSpPr>
        <p:spPr>
          <a:xfrm>
            <a:off x="1232006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g1f1fb3e55d9_0_96"/>
          <p:cNvSpPr/>
          <p:nvPr/>
        </p:nvSpPr>
        <p:spPr>
          <a:xfrm>
            <a:off x="1249528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g1f1fb3e55d9_0_96"/>
          <p:cNvSpPr/>
          <p:nvPr/>
        </p:nvSpPr>
        <p:spPr>
          <a:xfrm>
            <a:off x="12052919" y="406164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g1f1fb3e55d9_0_96"/>
          <p:cNvSpPr/>
          <p:nvPr/>
        </p:nvSpPr>
        <p:spPr>
          <a:xfrm>
            <a:off x="12228134" y="423685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g1f1fb3e55d9_0_96"/>
          <p:cNvSpPr/>
          <p:nvPr/>
        </p:nvSpPr>
        <p:spPr>
          <a:xfrm>
            <a:off x="5067896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g1f1fb3e55d9_0_96"/>
          <p:cNvSpPr/>
          <p:nvPr/>
        </p:nvSpPr>
        <p:spPr>
          <a:xfrm>
            <a:off x="5347462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g1f1fb3e55d9_0_96"/>
          <p:cNvSpPr/>
          <p:nvPr/>
        </p:nvSpPr>
        <p:spPr>
          <a:xfrm>
            <a:off x="562702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g1f1fb3e55d9_0_96"/>
          <p:cNvSpPr/>
          <p:nvPr/>
        </p:nvSpPr>
        <p:spPr>
          <a:xfrm>
            <a:off x="781951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g1f1fb3e55d9_0_96"/>
          <p:cNvSpPr/>
          <p:nvPr/>
        </p:nvSpPr>
        <p:spPr>
          <a:xfrm>
            <a:off x="5041025" y="402650"/>
            <a:ext cx="3392100" cy="4039500"/>
          </a:xfrm>
          <a:prstGeom prst="roundRect">
            <a:avLst>
              <a:gd fmla="val 4196" name="adj"/>
            </a:avLst>
          </a:prstGeom>
          <a:solidFill>
            <a:srgbClr val="FCFAFA"/>
          </a:solidFill>
          <a:ln>
            <a:noFill/>
          </a:ln>
          <a:effectLst>
            <a:outerShdw blurRad="57150" rotWithShape="0" algn="bl" dir="5400000" dist="19050">
              <a:srgbClr val="000000">
                <a:alpha val="8627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9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2" name="Google Shape;152;g1f1fb3e55d9_0_96"/>
          <p:cNvSpPr/>
          <p:nvPr/>
        </p:nvSpPr>
        <p:spPr>
          <a:xfrm>
            <a:off x="5194133" y="588601"/>
            <a:ext cx="299700" cy="2997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g1f1fb3e55d9_0_96"/>
          <p:cNvSpPr/>
          <p:nvPr/>
        </p:nvSpPr>
        <p:spPr>
          <a:xfrm>
            <a:off x="5243111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g1f1fb3e55d9_0_96"/>
          <p:cNvSpPr/>
          <p:nvPr/>
        </p:nvSpPr>
        <p:spPr>
          <a:xfrm>
            <a:off x="5522677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g1f1fb3e55d9_0_96"/>
          <p:cNvSpPr/>
          <p:nvPr/>
        </p:nvSpPr>
        <p:spPr>
          <a:xfrm>
            <a:off x="580224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g1f1fb3e55d9_0_96"/>
          <p:cNvSpPr/>
          <p:nvPr/>
        </p:nvSpPr>
        <p:spPr>
          <a:xfrm>
            <a:off x="799473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g1f1fb3e55d9_0_96"/>
          <p:cNvSpPr txBox="1"/>
          <p:nvPr/>
        </p:nvSpPr>
        <p:spPr>
          <a:xfrm>
            <a:off x="780346" y="1998275"/>
            <a:ext cx="4037400" cy="19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0" lang="es-ES" sz="8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Copy Instagram </a:t>
            </a:r>
            <a:endParaRPr b="1" i="0" sz="8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i="0" sz="800" u="none" cap="none" strike="noStrike">
              <a:solidFill>
                <a:srgbClr val="000000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¡El equilibrio es la clave! ✨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Tu cuerpo funciona igual que la naturaleza. Si cada ecosistema está equilibrado, tú te encontrarás mejor 😊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¿Cómo hacerlo? Con probióticos naturales como Lactoflora que te ayudarán a mejorar, restablecer y proteger tu ecosistema.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s-ES" sz="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rPr>
              <a:t>#Lactoflora   #Equilibratumundo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i="0" sz="800" u="none" cap="none" strike="noStrike">
              <a:solidFill>
                <a:srgbClr val="000000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i="0" sz="800" u="none" cap="none" strike="noStrike">
              <a:solidFill>
                <a:srgbClr val="000000"/>
              </a:solidFill>
              <a:highlight>
                <a:srgbClr val="FFFF00"/>
              </a:highlight>
              <a:latin typeface="Lato Light"/>
              <a:ea typeface="Lato Light"/>
              <a:cs typeface="Lato Light"/>
              <a:sym typeface="Lato Light"/>
            </a:endParaRPr>
          </a:p>
        </p:txBody>
      </p:sp>
      <p:pic>
        <p:nvPicPr>
          <p:cNvPr id="158" name="Google Shape;158;g1f1fb3e55d9_0_9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43100" y="1026800"/>
            <a:ext cx="2885500" cy="288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AF9F5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f1fb3e55d9_0_120"/>
          <p:cNvSpPr/>
          <p:nvPr/>
        </p:nvSpPr>
        <p:spPr>
          <a:xfrm>
            <a:off x="5067896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g1f1fb3e55d9_0_120"/>
          <p:cNvSpPr/>
          <p:nvPr/>
        </p:nvSpPr>
        <p:spPr>
          <a:xfrm>
            <a:off x="5347462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g1f1fb3e55d9_0_120"/>
          <p:cNvSpPr/>
          <p:nvPr/>
        </p:nvSpPr>
        <p:spPr>
          <a:xfrm>
            <a:off x="562702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g1f1fb3e55d9_0_120"/>
          <p:cNvSpPr/>
          <p:nvPr/>
        </p:nvSpPr>
        <p:spPr>
          <a:xfrm>
            <a:off x="781951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g1f1fb3e55d9_0_120"/>
          <p:cNvSpPr/>
          <p:nvPr/>
        </p:nvSpPr>
        <p:spPr>
          <a:xfrm>
            <a:off x="5041025" y="402650"/>
            <a:ext cx="3392100" cy="4039500"/>
          </a:xfrm>
          <a:prstGeom prst="roundRect">
            <a:avLst>
              <a:gd fmla="val 4196" name="adj"/>
            </a:avLst>
          </a:prstGeom>
          <a:solidFill>
            <a:srgbClr val="FCFAFA"/>
          </a:solidFill>
          <a:ln>
            <a:noFill/>
          </a:ln>
          <a:effectLst>
            <a:outerShdw blurRad="57150" rotWithShape="0" algn="bl" dir="5400000" dist="19050">
              <a:srgbClr val="000000">
                <a:alpha val="8627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9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8" name="Google Shape;168;g1f1fb3e55d9_0_120"/>
          <p:cNvSpPr/>
          <p:nvPr/>
        </p:nvSpPr>
        <p:spPr>
          <a:xfrm>
            <a:off x="5194133" y="588601"/>
            <a:ext cx="299700" cy="2997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g1f1fb3e55d9_0_120"/>
          <p:cNvSpPr/>
          <p:nvPr/>
        </p:nvSpPr>
        <p:spPr>
          <a:xfrm>
            <a:off x="5243111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g1f1fb3e55d9_0_120"/>
          <p:cNvSpPr/>
          <p:nvPr/>
        </p:nvSpPr>
        <p:spPr>
          <a:xfrm>
            <a:off x="5522677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g1f1fb3e55d9_0_120"/>
          <p:cNvSpPr/>
          <p:nvPr/>
        </p:nvSpPr>
        <p:spPr>
          <a:xfrm>
            <a:off x="580224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g1f1fb3e55d9_0_120"/>
          <p:cNvSpPr/>
          <p:nvPr/>
        </p:nvSpPr>
        <p:spPr>
          <a:xfrm>
            <a:off x="799473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g1f1fb3e55d9_0_120"/>
          <p:cNvSpPr txBox="1"/>
          <p:nvPr/>
        </p:nvSpPr>
        <p:spPr>
          <a:xfrm>
            <a:off x="780349" y="1998275"/>
            <a:ext cx="3858000" cy="20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0" lang="es-ES" sz="8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Copy Instagram </a:t>
            </a:r>
            <a:endParaRPr b="1" i="0" sz="8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i="0" sz="800" u="none" cap="none" strike="noStrike">
              <a:solidFill>
                <a:srgbClr val="000000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Estas son algunas claves que puedes integrar en tu día a día para cuidar tu salud intestinal: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Come mucha fruta y verdura</a:t>
            </a:r>
            <a:r>
              <a:rPr lang="es-ES" sz="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rPr>
              <a:t>🥝 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Incluye prebióticos y probióticos en tu dieta</a:t>
            </a:r>
            <a:r>
              <a:rPr lang="es-ES" sz="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rPr>
              <a:t>💚 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Gestiona tus niveles de estrés</a:t>
            </a:r>
            <a:r>
              <a:rPr lang="es-ES" sz="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rPr>
              <a:t>💆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Vigila con el azúcar y alimentos procesados</a:t>
            </a:r>
            <a:r>
              <a:rPr lang="es-ES" sz="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rPr>
              <a:t>👀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Descansa y duerme más</a:t>
            </a:r>
            <a:r>
              <a:rPr lang="es-ES" sz="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rPr>
              <a:t>😴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Muévete, el ejercicio regular es muy importante!</a:t>
            </a:r>
            <a:r>
              <a:rPr lang="es-ES" sz="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rPr>
              <a:t>💃 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s-ES" sz="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rPr>
              <a:t>#Lactoflora   #Equilibratumundo</a:t>
            </a:r>
            <a:endParaRPr sz="800">
              <a:solidFill>
                <a:srgbClr val="000000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</p:txBody>
      </p:sp>
      <p:pic>
        <p:nvPicPr>
          <p:cNvPr id="174" name="Google Shape;174;g1f1fb3e55d9_0_1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23425" y="1074250"/>
            <a:ext cx="2827299" cy="2827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AF9F5"/>
        </a:solidFill>
      </p:bgPr>
    </p:bg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1f1fb3e55d9_0_140"/>
          <p:cNvSpPr/>
          <p:nvPr/>
        </p:nvSpPr>
        <p:spPr>
          <a:xfrm>
            <a:off x="1232006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g1f1fb3e55d9_0_140"/>
          <p:cNvSpPr/>
          <p:nvPr/>
        </p:nvSpPr>
        <p:spPr>
          <a:xfrm>
            <a:off x="1249528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g1f1fb3e55d9_0_140"/>
          <p:cNvSpPr/>
          <p:nvPr/>
        </p:nvSpPr>
        <p:spPr>
          <a:xfrm>
            <a:off x="12052919" y="406164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g1f1fb3e55d9_0_140"/>
          <p:cNvSpPr/>
          <p:nvPr/>
        </p:nvSpPr>
        <p:spPr>
          <a:xfrm>
            <a:off x="12228134" y="423685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g1f1fb3e55d9_0_140"/>
          <p:cNvSpPr/>
          <p:nvPr/>
        </p:nvSpPr>
        <p:spPr>
          <a:xfrm>
            <a:off x="5067896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g1f1fb3e55d9_0_140"/>
          <p:cNvSpPr/>
          <p:nvPr/>
        </p:nvSpPr>
        <p:spPr>
          <a:xfrm>
            <a:off x="5347462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g1f1fb3e55d9_0_140"/>
          <p:cNvSpPr/>
          <p:nvPr/>
        </p:nvSpPr>
        <p:spPr>
          <a:xfrm>
            <a:off x="562702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g1f1fb3e55d9_0_140"/>
          <p:cNvSpPr/>
          <p:nvPr/>
        </p:nvSpPr>
        <p:spPr>
          <a:xfrm>
            <a:off x="781951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g1f1fb3e55d9_0_140"/>
          <p:cNvSpPr/>
          <p:nvPr/>
        </p:nvSpPr>
        <p:spPr>
          <a:xfrm>
            <a:off x="5041025" y="402650"/>
            <a:ext cx="3392100" cy="4039500"/>
          </a:xfrm>
          <a:prstGeom prst="roundRect">
            <a:avLst>
              <a:gd fmla="val 4196" name="adj"/>
            </a:avLst>
          </a:prstGeom>
          <a:solidFill>
            <a:srgbClr val="FCFAFA"/>
          </a:solidFill>
          <a:ln>
            <a:noFill/>
          </a:ln>
          <a:effectLst>
            <a:outerShdw blurRad="57150" rotWithShape="0" algn="bl" dir="5400000" dist="19050">
              <a:srgbClr val="000000">
                <a:alpha val="8627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9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8" name="Google Shape;188;g1f1fb3e55d9_0_140"/>
          <p:cNvSpPr/>
          <p:nvPr/>
        </p:nvSpPr>
        <p:spPr>
          <a:xfrm>
            <a:off x="5194133" y="588601"/>
            <a:ext cx="299700" cy="2997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g1f1fb3e55d9_0_140"/>
          <p:cNvSpPr/>
          <p:nvPr/>
        </p:nvSpPr>
        <p:spPr>
          <a:xfrm>
            <a:off x="5243111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g1f1fb3e55d9_0_140"/>
          <p:cNvSpPr/>
          <p:nvPr/>
        </p:nvSpPr>
        <p:spPr>
          <a:xfrm>
            <a:off x="5522677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g1f1fb3e55d9_0_140"/>
          <p:cNvSpPr/>
          <p:nvPr/>
        </p:nvSpPr>
        <p:spPr>
          <a:xfrm>
            <a:off x="580224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g1f1fb3e55d9_0_140"/>
          <p:cNvSpPr/>
          <p:nvPr/>
        </p:nvSpPr>
        <p:spPr>
          <a:xfrm>
            <a:off x="799473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g1f1fb3e55d9_0_140"/>
          <p:cNvSpPr txBox="1"/>
          <p:nvPr/>
        </p:nvSpPr>
        <p:spPr>
          <a:xfrm>
            <a:off x="780347" y="1998275"/>
            <a:ext cx="3833400" cy="14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0" lang="es-ES" sz="8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Copy Instagram </a:t>
            </a:r>
            <a:endParaRPr b="1" i="0" sz="8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i="0" sz="800" u="none" cap="none" strike="noStrike">
              <a:solidFill>
                <a:srgbClr val="000000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Ambos casos son signos de pérdida de agua o electrolitos💦 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-ES" sz="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rPr>
              <a:t>Lactoflora Suero oral contiene probióticos, prebióticos, sales minerales, azúcar y edulcorante que rehidrata tu ecosistema🙌</a:t>
            </a:r>
            <a:endParaRPr sz="800">
              <a:solidFill>
                <a:srgbClr val="000000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sz="800">
              <a:solidFill>
                <a:srgbClr val="000000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s-ES" sz="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rPr>
              <a:t>#Lactoflora   #Equilibratumundo</a:t>
            </a:r>
            <a:endParaRPr sz="800">
              <a:solidFill>
                <a:srgbClr val="000000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sz="800">
              <a:solidFill>
                <a:srgbClr val="000000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i="0" sz="800" u="none" cap="none" strike="noStrike">
              <a:solidFill>
                <a:srgbClr val="000000"/>
              </a:solidFill>
              <a:highlight>
                <a:srgbClr val="FFFF00"/>
              </a:highlight>
              <a:latin typeface="Lato Light"/>
              <a:ea typeface="Lato Light"/>
              <a:cs typeface="Lato Light"/>
              <a:sym typeface="Lato Light"/>
            </a:endParaRPr>
          </a:p>
        </p:txBody>
      </p:sp>
      <p:pic>
        <p:nvPicPr>
          <p:cNvPr id="194" name="Google Shape;194;g1f1fb3e55d9_0_140"/>
          <p:cNvPicPr preferRelativeResize="0"/>
          <p:nvPr/>
        </p:nvPicPr>
        <p:blipFill rotWithShape="1">
          <a:blip r:embed="rId3">
            <a:alphaModFix/>
          </a:blip>
          <a:srcRect b="0" l="49" r="39" t="0"/>
          <a:stretch/>
        </p:blipFill>
        <p:spPr>
          <a:xfrm>
            <a:off x="5323937" y="1009263"/>
            <a:ext cx="2826275" cy="2826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Abel</dc:creator>
</cp:coreProperties>
</file>